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6" r:id="rId1"/>
  </p:sldMasterIdLst>
  <p:notesMasterIdLst>
    <p:notesMasterId r:id="rId27"/>
  </p:notesMasterIdLst>
  <p:sldIdLst>
    <p:sldId id="280" r:id="rId2"/>
    <p:sldId id="257" r:id="rId3"/>
    <p:sldId id="258" r:id="rId4"/>
    <p:sldId id="259" r:id="rId5"/>
    <p:sldId id="277" r:id="rId6"/>
    <p:sldId id="281" r:id="rId7"/>
    <p:sldId id="282" r:id="rId8"/>
    <p:sldId id="283" r:id="rId9"/>
    <p:sldId id="284" r:id="rId10"/>
    <p:sldId id="287" r:id="rId11"/>
    <p:sldId id="285" r:id="rId12"/>
    <p:sldId id="291" r:id="rId13"/>
    <p:sldId id="267" r:id="rId14"/>
    <p:sldId id="268" r:id="rId15"/>
    <p:sldId id="269" r:id="rId16"/>
    <p:sldId id="270" r:id="rId17"/>
    <p:sldId id="286" r:id="rId18"/>
    <p:sldId id="278" r:id="rId19"/>
    <p:sldId id="273" r:id="rId20"/>
    <p:sldId id="279" r:id="rId21"/>
    <p:sldId id="260" r:id="rId22"/>
    <p:sldId id="288" r:id="rId23"/>
    <p:sldId id="289" r:id="rId24"/>
    <p:sldId id="290" r:id="rId25"/>
    <p:sldId id="275" r:id="rId26"/>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7" d="100"/>
          <a:sy n="87" d="100"/>
        </p:scale>
        <p:origin x="-112" y="-57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571401323"/>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 name="Shape 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6" name="Shape 1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buNone/>
            </a:pPr>
            <a:r>
              <a:rPr lang="en"/>
              <a:t>We are currently working on setting up mentoring programs (1) for high school students to encourage them to pursue careers in medicine and (2) with medical students so we can gain some knowledge on what is to come, so we with be both mentors and mentees. We are also hoping to have some outreach to the greater API community with emphasis on education of health disparities. Furthermore, we are hosting several workshop/activities this quarter that would benefit anyone in the premed community.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On</a:t>
            </a:r>
            <a:r>
              <a:rPr lang="en-US" baseline="0" dirty="0" smtClean="0"/>
              <a:t> </a:t>
            </a:r>
            <a:r>
              <a:rPr lang="en" dirty="0" smtClean="0"/>
              <a:t>[insert date] we will be hosting an event in collaboration with the Asian American Cancer Support Network. At this event, we will be making care baskets for patients diagnosed with cancer and their families and we will hear from the founder of the Asian American Cancer Support Network. </a:t>
            </a:r>
            <a:endParaRPr lang="en-US"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smtClean="0"/>
              <a:t>We</a:t>
            </a:r>
            <a:r>
              <a:rPr lang="en-US" b="1" baseline="0" dirty="0" smtClean="0"/>
              <a:t> welcome NEW ideas from those interested in joining us!</a:t>
            </a:r>
            <a:endParaRPr lang="en" b="1" dirty="0" smtClean="0"/>
          </a:p>
          <a:p>
            <a:endParaRPr lang="en-US" dirty="0"/>
          </a:p>
        </p:txBody>
      </p:sp>
    </p:spTree>
    <p:extLst>
      <p:ext uri="{BB962C8B-B14F-4D97-AF65-F5344CB8AC3E}">
        <p14:creationId xmlns:p14="http://schemas.microsoft.com/office/powerpoint/2010/main" val="3706175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buNone/>
            </a:pPr>
            <a:r>
              <a:rPr lang="en" dirty="0"/>
              <a:t>The Center for Clinical Sciences Research Building is located in the medical school. We have the benefit of taking students on a guided tour through the facilities. </a:t>
            </a:r>
            <a:r>
              <a:rPr lang="en-US" b="1" dirty="0" smtClean="0"/>
              <a:t>CONFIRMED EVENT</a:t>
            </a:r>
            <a:endParaRPr lang="e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Scribe program</a:t>
            </a:r>
            <a:r>
              <a:rPr lang="en-US" baseline="0" dirty="0" smtClean="0"/>
              <a:t> headed by Dr. </a:t>
            </a:r>
            <a:r>
              <a:rPr lang="en-US" baseline="0" dirty="0" err="1" smtClean="0"/>
              <a:t>steven</a:t>
            </a:r>
            <a:r>
              <a:rPr lang="en-US" baseline="0" dirty="0" smtClean="0"/>
              <a:t> </a:t>
            </a:r>
            <a:r>
              <a:rPr lang="en-US" baseline="0" dirty="0" err="1" smtClean="0"/>
              <a:t>lin</a:t>
            </a:r>
            <a:endParaRPr lang="en-US" baseline="0" dirty="0" smtClean="0"/>
          </a:p>
          <a:p>
            <a:r>
              <a:rPr lang="en-US" baseline="0" dirty="0" err="1" smtClean="0"/>
              <a:t>Ingenius</a:t>
            </a:r>
            <a:r>
              <a:rPr lang="en-US" baseline="0" dirty="0" smtClean="0"/>
              <a:t> prep discount for our members</a:t>
            </a:r>
            <a:endParaRPr lang="en-US" dirty="0"/>
          </a:p>
        </p:txBody>
      </p:sp>
    </p:spTree>
    <p:extLst>
      <p:ext uri="{BB962C8B-B14F-4D97-AF65-F5344CB8AC3E}">
        <p14:creationId xmlns:p14="http://schemas.microsoft.com/office/powerpoint/2010/main" val="9003933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buNone/>
            </a:pPr>
            <a:r>
              <a:rPr lang="en-US" dirty="0" smtClean="0"/>
              <a:t>We are</a:t>
            </a:r>
            <a:r>
              <a:rPr lang="en-US" baseline="0" dirty="0" smtClean="0"/>
              <a:t> recruiting for Interns to join our Core Team!!!!!!</a:t>
            </a:r>
            <a:endParaRPr lang="e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Shape 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 name="Shape 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 name="Shape 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buNone/>
            </a:pPr>
            <a:r>
              <a:rPr lang="en"/>
              <a:t>First API-interest pre-med org on campus; address my motivations for founding the organization</a:t>
            </a:r>
          </a:p>
          <a:p>
            <a:pPr lvl="0" rtl="0">
              <a:buNone/>
            </a:pPr>
            <a:r>
              <a:rPr lang="en"/>
              <a:t>There are 7 pre-med chapters nationwide and nearly 70 medical school chapters nationwide</a:t>
            </a:r>
          </a:p>
          <a:p>
            <a:pPr lvl="0" rtl="0">
              <a:buNone/>
            </a:pPr>
            <a:r>
              <a:rPr lang="en"/>
              <a:t>Address API health disparities and difficulties APIs face in education, healthcare, the workforce, and society as a whole. </a:t>
            </a:r>
          </a:p>
          <a:p>
            <a:pPr lvl="0">
              <a:buNone/>
            </a:pPr>
            <a:r>
              <a:rPr lang="en" b="1"/>
              <a:t>Address WHY APIs face health disparities (failure to seek medical care) and why they face difficulties in education, workforce, society (bamboo ceiling)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buNone/>
            </a:pPr>
            <a:r>
              <a:rPr lang="en" dirty="0" smtClean="0"/>
              <a:t>A: Vietnamese </a:t>
            </a:r>
          </a:p>
          <a:p>
            <a:pPr lvl="0" rtl="0">
              <a:buNone/>
            </a:pPr>
            <a:r>
              <a:rPr lang="en" dirty="0" smtClean="0"/>
              <a:t>Source: Fred Hutchinson Cancer Research Center </a:t>
            </a:r>
          </a:p>
          <a:p>
            <a:pPr lvl="0" rtl="0">
              <a:buNone/>
            </a:pPr>
            <a:r>
              <a:rPr lang="en" dirty="0" smtClean="0"/>
              <a:t>Notes: But even if you’re not Vietnamese, it is extremely important for you to get screened for HBV! Vaden provides free screening, and if you test positive, you will be given a vaccine. HBV is infectious and its symptoms are difficult to detect, sometimes even non-existent. APAMSA members will collaborate with Stanford’s Team HBV chapter to host and volunteer at events advocating widespread HBV education and screening! Also, as a fun fact, the Jade Campaign advocating HBV awareness started at Stanford in </a:t>
            </a:r>
            <a:endParaRPr lang="en" dirty="0"/>
          </a:p>
        </p:txBody>
      </p:sp>
    </p:spTree>
    <p:extLst>
      <p:ext uri="{BB962C8B-B14F-4D97-AF65-F5344CB8AC3E}">
        <p14:creationId xmlns:p14="http://schemas.microsoft.com/office/powerpoint/2010/main" val="3985981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*APAMSA will</a:t>
            </a:r>
            <a:r>
              <a:rPr lang="en-US" b="1" baseline="0" dirty="0" smtClean="0"/>
              <a:t> </a:t>
            </a:r>
            <a:r>
              <a:rPr lang="en-US" b="1" dirty="0" smtClean="0"/>
              <a:t>collaborate</a:t>
            </a:r>
            <a:r>
              <a:rPr lang="en-US" b="1" baseline="0" dirty="0" smtClean="0"/>
              <a:t> with Team HBV with screening events and spreading awareness/educating the API community. </a:t>
            </a:r>
            <a:endParaRPr lang="en-US" b="1" dirty="0"/>
          </a:p>
        </p:txBody>
      </p:sp>
    </p:spTree>
    <p:extLst>
      <p:ext uri="{BB962C8B-B14F-4D97-AF65-F5344CB8AC3E}">
        <p14:creationId xmlns:p14="http://schemas.microsoft.com/office/powerpoint/2010/main" val="4058466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lnSpc>
                <a:spcPct val="115000"/>
              </a:lnSpc>
              <a:buClr>
                <a:schemeClr val="dk1"/>
              </a:buClr>
              <a:buSzPct val="91666"/>
              <a:buFont typeface="Arial"/>
              <a:buNone/>
            </a:pPr>
            <a:r>
              <a:rPr lang="en-US" sz="1100" b="1" baseline="0" dirty="0" smtClean="0">
                <a:solidFill>
                  <a:schemeClr val="dk1"/>
                </a:solidFill>
              </a:rPr>
              <a:t>*APAMSA will collaborate with the Asian American Cancer support network to reach out to patients and provide support. </a:t>
            </a:r>
            <a:endParaRPr lang="en" sz="1100" b="1" dirty="0" smtClean="0">
              <a:solidFill>
                <a:schemeClr val="dk1"/>
              </a:solidFill>
            </a:endParaRPr>
          </a:p>
          <a:p>
            <a:pPr lvl="0" rtl="0">
              <a:lnSpc>
                <a:spcPct val="115000"/>
              </a:lnSpc>
              <a:buClr>
                <a:schemeClr val="dk1"/>
              </a:buClr>
              <a:buSzPct val="91666"/>
              <a:buFont typeface="Arial"/>
              <a:buNone/>
            </a:pPr>
            <a:endParaRPr lang="en-US" sz="1100" dirty="0" smtClean="0">
              <a:solidFill>
                <a:schemeClr val="dk1"/>
              </a:solidFill>
            </a:endParaRPr>
          </a:p>
          <a:p>
            <a:pPr lvl="0" rtl="0">
              <a:lnSpc>
                <a:spcPct val="115000"/>
              </a:lnSpc>
              <a:buClr>
                <a:schemeClr val="dk1"/>
              </a:buClr>
              <a:buSzPct val="91666"/>
              <a:buFont typeface="Arial"/>
              <a:buNone/>
            </a:pPr>
            <a:r>
              <a:rPr lang="en" sz="1100" dirty="0" smtClean="0">
                <a:solidFill>
                  <a:schemeClr val="dk1"/>
                </a:solidFill>
              </a:rPr>
              <a:t>The screening rates for CRC are extremely low despite its common occurrence. Programs increasing awareness and availability of screening tests could help lower CRC mortality among Asian Americans. </a:t>
            </a:r>
            <a:endParaRPr lang="en-US" sz="1100" dirty="0" smtClean="0">
              <a:solidFill>
                <a:schemeClr val="dk1"/>
              </a:solidFill>
            </a:endParaRPr>
          </a:p>
          <a:p>
            <a:pPr lvl="0" rtl="0">
              <a:lnSpc>
                <a:spcPct val="115000"/>
              </a:lnSpc>
              <a:buClr>
                <a:schemeClr val="dk1"/>
              </a:buClr>
              <a:buSzPct val="91666"/>
              <a:buFont typeface="Arial"/>
              <a:buNone/>
            </a:pPr>
            <a:r>
              <a:rPr lang="en-US" sz="1100" b="0" dirty="0" smtClean="0">
                <a:solidFill>
                  <a:schemeClr val="dk1"/>
                </a:solidFill>
              </a:rPr>
              <a:t>Breast</a:t>
            </a:r>
            <a:r>
              <a:rPr lang="en-US" sz="1100" b="0" baseline="0" dirty="0" smtClean="0">
                <a:solidFill>
                  <a:schemeClr val="dk1"/>
                </a:solidFill>
              </a:rPr>
              <a:t> cancer is one of the leading causes of death in Asian women. </a:t>
            </a:r>
          </a:p>
          <a:p>
            <a:pPr marL="0" marR="0" lvl="0" indent="0" algn="l" defTabSz="457200" rtl="0" eaLnBrk="1" fontAlgn="auto" latinLnBrk="0" hangingPunct="1">
              <a:lnSpc>
                <a:spcPct val="115000"/>
              </a:lnSpc>
              <a:spcBef>
                <a:spcPts val="0"/>
              </a:spcBef>
              <a:spcAft>
                <a:spcPts val="0"/>
              </a:spcAft>
              <a:buClr>
                <a:schemeClr val="dk1"/>
              </a:buClr>
              <a:buSzPct val="91666"/>
              <a:buFont typeface="Arial"/>
              <a:buNone/>
              <a:tabLst/>
              <a:defRPr/>
            </a:pPr>
            <a:r>
              <a:rPr lang="en" sz="1100" dirty="0" smtClean="0">
                <a:solidFill>
                  <a:schemeClr val="dk1"/>
                </a:solidFill>
              </a:rPr>
              <a:t>Source: http://www.pfizer.com/files/products/cancer_in_asia.pdf</a:t>
            </a:r>
          </a:p>
          <a:p>
            <a:endParaRPr lang="en-US" dirty="0"/>
          </a:p>
        </p:txBody>
      </p:sp>
    </p:spTree>
    <p:extLst>
      <p:ext uri="{BB962C8B-B14F-4D97-AF65-F5344CB8AC3E}">
        <p14:creationId xmlns:p14="http://schemas.microsoft.com/office/powerpoint/2010/main" val="467058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b="1" dirty="0" smtClean="0">
                <a:solidFill>
                  <a:schemeClr val="dk1"/>
                </a:solidFill>
              </a:rPr>
              <a:t>*APAMSA will</a:t>
            </a:r>
            <a:r>
              <a:rPr lang="en-US" sz="1100" b="1" baseline="0" dirty="0" smtClean="0">
                <a:solidFill>
                  <a:schemeClr val="dk1"/>
                </a:solidFill>
              </a:rPr>
              <a:t> provide educational events and we also hope to hold an event that provides the API community a way to receive free TB tests</a:t>
            </a:r>
            <a:endParaRPr lang="en-US" sz="1100" b="1" dirty="0" smtClean="0">
              <a:solidFill>
                <a:schemeClr val="dk1"/>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 sz="1100" dirty="0" smtClean="0">
                <a:solidFill>
                  <a:schemeClr val="dk1"/>
                </a:solidFill>
              </a:rPr>
              <a:t>Asian Americans/Pacific Islanders have the highest rate of tuberculosis of any racial or ethnic population - 33 per 100,000 compared to the second highest of 12 per 100,000 in non-Hispanic blacks. As students, we are often mandated to get routine TB tests, and it’s not very expensive and generally not a big deal. However, in rural areas (especially in Asia) that do not have access to healthcare, the disease remains a huge problem. We already have readily available vaccines; the next logical step would be to implement a global initiative for a viable delivery system to the underpriviliged.</a:t>
            </a:r>
          </a:p>
          <a:p>
            <a:endParaRPr lang="en-US" dirty="0"/>
          </a:p>
        </p:txBody>
      </p:sp>
    </p:spTree>
    <p:extLst>
      <p:ext uri="{BB962C8B-B14F-4D97-AF65-F5344CB8AC3E}">
        <p14:creationId xmlns:p14="http://schemas.microsoft.com/office/powerpoint/2010/main" val="554023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buClr>
                <a:schemeClr val="dk1"/>
              </a:buClr>
              <a:buSzPct val="110000"/>
              <a:buFont typeface="Arial"/>
              <a:buNone/>
            </a:pPr>
            <a:r>
              <a:rPr lang="en-US" sz="1100" b="1" dirty="0" smtClean="0">
                <a:solidFill>
                  <a:srgbClr val="222222"/>
                </a:solidFill>
              </a:rPr>
              <a:t>APAMSA will collaborate</a:t>
            </a:r>
            <a:r>
              <a:rPr lang="en-US" sz="1100" b="1" baseline="0" dirty="0" smtClean="0">
                <a:solidFill>
                  <a:srgbClr val="222222"/>
                </a:solidFill>
              </a:rPr>
              <a:t> with other organizations on campus (i.e. Lambda Phi Epsilon fraternity) to hold Bone Marrow Drives and awareness events</a:t>
            </a:r>
            <a:endParaRPr lang="en-US" sz="1100" b="1" dirty="0" smtClean="0">
              <a:solidFill>
                <a:srgbClr val="222222"/>
              </a:solidFill>
            </a:endParaRPr>
          </a:p>
          <a:p>
            <a:pPr lvl="0" rtl="0">
              <a:buClr>
                <a:schemeClr val="dk1"/>
              </a:buClr>
              <a:buSzPct val="110000"/>
              <a:buFont typeface="Arial"/>
              <a:buNone/>
            </a:pPr>
            <a:r>
              <a:rPr lang="en" sz="1100" dirty="0" smtClean="0">
                <a:solidFill>
                  <a:srgbClr val="222222"/>
                </a:solidFill>
              </a:rPr>
              <a:t>Nearly 10%, 18000. This is very stark considering how there are more than 720,000 Asian potential </a:t>
            </a:r>
          </a:p>
          <a:p>
            <a:pPr lvl="0" rtl="0">
              <a:buClr>
                <a:schemeClr val="dk1"/>
              </a:buClr>
              <a:buSzPct val="110000"/>
              <a:buFont typeface="Arial"/>
              <a:buNone/>
            </a:pPr>
            <a:r>
              <a:rPr lang="en" sz="1100" dirty="0" smtClean="0">
                <a:solidFill>
                  <a:srgbClr val="222222"/>
                </a:solidFill>
              </a:rPr>
              <a:t>bone marrow donors. To put things in perspective, think about how over 7 million whites are part of the registry but Asians are not. APAMSA hopes to educate its members and the community about the bone marrow registry and bone marrow donation, in order to encourage more people to become donors to save lives. </a:t>
            </a:r>
          </a:p>
          <a:p>
            <a:endParaRPr lang="en-US" dirty="0"/>
          </a:p>
        </p:txBody>
      </p:sp>
    </p:spTree>
    <p:extLst>
      <p:ext uri="{BB962C8B-B14F-4D97-AF65-F5344CB8AC3E}">
        <p14:creationId xmlns:p14="http://schemas.microsoft.com/office/powerpoint/2010/main" val="4031589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API undergrads have a significantly higher incidence of depression than other ethnic</a:t>
            </a:r>
            <a:r>
              <a:rPr lang="en-US" baseline="0" dirty="0" smtClean="0"/>
              <a:t> groups. They are also among the underrepresented in those who seek care. </a:t>
            </a:r>
          </a:p>
          <a:p>
            <a:r>
              <a:rPr lang="en-US" b="1" dirty="0" smtClean="0"/>
              <a:t>*APAMSA hopes to </a:t>
            </a:r>
            <a:r>
              <a:rPr lang="en-US" b="0" dirty="0" smtClean="0"/>
              <a:t>provide more resources on campus for API students who may be suffering</a:t>
            </a:r>
            <a:r>
              <a:rPr lang="en-US" b="0" baseline="0" dirty="0" smtClean="0"/>
              <a:t> from depression or the issues listed, whether it be open discussions or fostering a sense of belonging for these students</a:t>
            </a:r>
          </a:p>
          <a:p>
            <a:r>
              <a:rPr lang="en-US" b="0" baseline="0" dirty="0" smtClean="0"/>
              <a:t>Additionally, providing more educational resources for immigrant parents who may not be aware of the western culture and college life can help bridge the gap between first generation APIs and their parents (i.e. an event at NSO, Admit Weekend, or Parents Weekend that addresses this issue and targets immigrant parents)</a:t>
            </a:r>
            <a:endParaRPr lang="en-US" b="0" dirty="0"/>
          </a:p>
        </p:txBody>
      </p:sp>
    </p:spTree>
    <p:extLst>
      <p:ext uri="{BB962C8B-B14F-4D97-AF65-F5344CB8AC3E}">
        <p14:creationId xmlns:p14="http://schemas.microsoft.com/office/powerpoint/2010/main" val="1208930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328166" y="971551"/>
            <a:ext cx="6487668" cy="2364665"/>
          </a:xfrm>
          <a:prstGeom prst="rect">
            <a:avLst/>
          </a:prstGeo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p>
            <a:pPr marL="0" indent="0" algn="l" defTabSz="914400" rtl="0" eaLnBrk="1" latinLnBrk="0" hangingPunct="1">
              <a:spcBef>
                <a:spcPts val="2000"/>
              </a:spcBef>
              <a:buClr>
                <a:schemeClr val="accent1">
                  <a:lumMod val="60000"/>
                  <a:lumOff val="40000"/>
                </a:schemeClr>
              </a:buClr>
              <a:buSzPct val="110000"/>
              <a:buFont typeface="Wingdings 2" pitchFamily="18" charset="2"/>
              <a:buNone/>
            </a:pPr>
            <a:endParaRPr sz="3200" kern="120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1322921" y="1143000"/>
            <a:ext cx="6498158" cy="1293650"/>
          </a:xfrm>
        </p:spPr>
        <p:txBody>
          <a:bodyPr vert="horz" lIns="91440" tIns="45720" rIns="91440" bIns="45720" rtlCol="0" anchor="b" anchorCtr="0">
            <a:noAutofit/>
          </a:bodyPr>
          <a:lstStyle>
            <a:lvl1pPr marL="0" indent="0" algn="ctr" defTabSz="914400"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1322922" y="2474259"/>
            <a:ext cx="6498159" cy="687481"/>
          </a:xfrm>
        </p:spPr>
        <p:txBody>
          <a:bodyPr vert="horz" lIns="91440" tIns="45720" rIns="91440" bIns="45720" rtlCol="0">
            <a:normAutofit/>
          </a:bodyPr>
          <a:lstStyle>
            <a:lvl1pPr marL="0" indent="0" algn="ctr" defTabSz="914400"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458904"/>
            <a:ext cx="4079545" cy="871538"/>
          </a:xfrm>
        </p:spPr>
        <p:txBody>
          <a:bodyPr anchor="b"/>
          <a:lstStyle>
            <a:lvl1pPr algn="ctr">
              <a:defRPr sz="3600" b="0"/>
            </a:lvl1pPr>
          </a:lstStyle>
          <a:p>
            <a:r>
              <a:rPr lang="en-US" smtClean="0"/>
              <a:t>Click to edit Master title style</a:t>
            </a:r>
            <a:endParaRPr/>
          </a:p>
        </p:txBody>
      </p:sp>
      <p:sp>
        <p:nvSpPr>
          <p:cNvPr id="4" name="Text Placeholder 3"/>
          <p:cNvSpPr>
            <a:spLocks noGrp="1"/>
          </p:cNvSpPr>
          <p:nvPr>
            <p:ph type="body" sz="half" idx="2"/>
          </p:nvPr>
        </p:nvSpPr>
        <p:spPr>
          <a:xfrm>
            <a:off x="533399" y="1340892"/>
            <a:ext cx="4079545" cy="2790114"/>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28701E-CAF4-4159-9B3E-41C86DFFA30D}" type="datetimeFigureOut">
              <a:rPr lang="en-US" smtClean="0"/>
              <a:t>4/16/14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8" name="Picture Placeholder 2"/>
          <p:cNvSpPr>
            <a:spLocks noGrp="1"/>
          </p:cNvSpPr>
          <p:nvPr>
            <p:ph type="pic" idx="1"/>
          </p:nvPr>
        </p:nvSpPr>
        <p:spPr>
          <a:xfrm>
            <a:off x="5090617" y="269544"/>
            <a:ext cx="3657600" cy="3988558"/>
          </a:xfr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lvl1pPr marL="0" indent="0" algn="l" defTabSz="914400"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276226"/>
            <a:ext cx="1524000" cy="4181475"/>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549274" y="276226"/>
            <a:ext cx="6689726" cy="4181475"/>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05978"/>
            <a:ext cx="8229600" cy="857250"/>
          </a:xfrm>
          <a:prstGeom prst="rect">
            <a:avLst/>
          </a:prstGeom>
        </p:spPr>
        <p:txBody>
          <a:bodyPr lIns="91425" tIns="91425" rIns="91425" bIns="91425" anchor="b" anchorCtr="0"/>
          <a:lstStyle>
            <a:lvl1pPr>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12" name="Shape 12"/>
          <p:cNvSpPr txBox="1">
            <a:spLocks noGrp="1"/>
          </p:cNvSpPr>
          <p:nvPr>
            <p:ph type="body" idx="1"/>
          </p:nvPr>
        </p:nvSpPr>
        <p:spPr>
          <a:xfrm>
            <a:off x="457200" y="1200150"/>
            <a:ext cx="8229600" cy="3725680"/>
          </a:xfrm>
          <a:prstGeom prst="rect">
            <a:avLst/>
          </a:prstGeom>
        </p:spPr>
        <p:txBody>
          <a:bodyPr lIns="91425" tIns="91425" rIns="91425" bIns="91425" anchor="t" anchorCtr="0"/>
          <a:lstStyle>
            <a:lvl1pPr>
              <a:defRPr/>
            </a:lvl1pPr>
            <a:lvl2pPr indent="457200">
              <a:defRPr/>
            </a:lvl2pPr>
            <a:lvl3pPr indent="914400">
              <a:defRPr/>
            </a:lvl3pPr>
            <a:lvl4pPr indent="1371600">
              <a:defRPr/>
            </a:lvl4pPr>
            <a:lvl5pPr>
              <a:defRPr/>
            </a:lvl5pPr>
            <a:lvl6pPr>
              <a:defRPr/>
            </a:lvl6pPr>
            <a:lvl7pPr>
              <a:defRPr/>
            </a:lvl7pPr>
            <a:lvl8pPr>
              <a:defRPr/>
            </a:lvl8pPr>
            <a:lvl9pP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9" y="2514601"/>
            <a:ext cx="8416925" cy="1102519"/>
          </a:xfrm>
        </p:spPr>
        <p:txBody>
          <a:bodyPr/>
          <a:lstStyle/>
          <a:p>
            <a:r>
              <a:rPr lang="en-US" smtClean="0"/>
              <a:t>Click to edit Master title style</a:t>
            </a:r>
            <a:endParaRPr dirty="0"/>
          </a:p>
        </p:txBody>
      </p:sp>
      <p:sp>
        <p:nvSpPr>
          <p:cNvPr id="3" name="Subtitle 2"/>
          <p:cNvSpPr>
            <a:spLocks noGrp="1"/>
          </p:cNvSpPr>
          <p:nvPr>
            <p:ph type="subTitle" idx="1"/>
          </p:nvPr>
        </p:nvSpPr>
        <p:spPr>
          <a:xfrm>
            <a:off x="363539" y="3578272"/>
            <a:ext cx="8416925" cy="729503"/>
          </a:xfrm>
        </p:spPr>
        <p:txBody>
          <a:bodyPr>
            <a:normAutofit/>
          </a:bodyPr>
          <a:lstStyle>
            <a:lvl1pPr marL="0" indent="0" algn="ctr">
              <a:spcBef>
                <a:spcPts val="30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9" name="Picture Placeholder 2"/>
          <p:cNvSpPr>
            <a:spLocks noGrp="1"/>
          </p:cNvSpPr>
          <p:nvPr>
            <p:ph type="pic" idx="13"/>
          </p:nvPr>
        </p:nvSpPr>
        <p:spPr>
          <a:xfrm>
            <a:off x="370980" y="272653"/>
            <a:ext cx="8402040" cy="2127647"/>
          </a:xfrm>
          <a:ln w="3175">
            <a:solidFill>
              <a:schemeClr val="bg1"/>
            </a:solidFill>
          </a:ln>
          <a:effectLst>
            <a:outerShdw blurRad="63500" sx="100500" sy="100500" algn="ctr" rotWithShape="0">
              <a:prstClr val="black">
                <a:alpha val="5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6" y="1802359"/>
            <a:ext cx="8056563" cy="1021556"/>
          </a:xfrm>
        </p:spPr>
        <p:txBody>
          <a:bodyPr anchor="b" anchorCtr="0"/>
          <a:lstStyle>
            <a:lvl1pPr algn="ct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549276" y="2802004"/>
            <a:ext cx="8056563" cy="1125140"/>
          </a:xfrm>
        </p:spPr>
        <p:txBody>
          <a:bodyPr anchor="t" anchorCtr="0">
            <a:normAutofit/>
          </a:bodyPr>
          <a:lstStyle>
            <a:lvl1pPr marL="0" indent="0" algn="ctr">
              <a:spcBef>
                <a:spcPts val="300"/>
              </a:spcBef>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728701E-CAF4-4159-9B3E-41C86DFFA30D}" type="datetimeFigureOut">
              <a:rPr lang="en-US" smtClean="0"/>
              <a:t>4/16/14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80682"/>
            <a:ext cx="8042276" cy="1002717"/>
          </a:xfrm>
        </p:spPr>
        <p:txBody>
          <a:bodyPr/>
          <a:lstStyle/>
          <a:p>
            <a:r>
              <a:rPr lang="en-US" smtClean="0"/>
              <a:t>Click to edit Master title style</a:t>
            </a:r>
            <a:endParaRPr/>
          </a:p>
        </p:txBody>
      </p:sp>
      <p:sp>
        <p:nvSpPr>
          <p:cNvPr id="3" name="Content Placeholder 2"/>
          <p:cNvSpPr>
            <a:spLocks noGrp="1"/>
          </p:cNvSpPr>
          <p:nvPr>
            <p:ph sz="half" idx="1"/>
          </p:nvPr>
        </p:nvSpPr>
        <p:spPr>
          <a:xfrm>
            <a:off x="549275" y="1200151"/>
            <a:ext cx="3840480" cy="325755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751071" y="1200151"/>
            <a:ext cx="3840480" cy="325755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D728701E-CAF4-4159-9B3E-41C86DFFA30D}" type="datetimeFigureOut">
              <a:rPr lang="en-US" smtClean="0"/>
              <a:t>4/16/14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80682"/>
            <a:ext cx="8042276" cy="1002717"/>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549274" y="1089919"/>
            <a:ext cx="3840480" cy="563165"/>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49274" y="1760562"/>
            <a:ext cx="3840480" cy="2697139"/>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751070" y="1089919"/>
            <a:ext cx="3840480" cy="563165"/>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1070" y="1760562"/>
            <a:ext cx="3840480" cy="2697139"/>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D728701E-CAF4-4159-9B3E-41C86DFFA30D}" type="datetimeFigureOut">
              <a:rPr lang="en-US" smtClean="0"/>
              <a:t>4/16/14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D728701E-CAF4-4159-9B3E-41C86DFFA30D}" type="datetimeFigureOut">
              <a:rPr lang="en-US" smtClean="0"/>
              <a:t>4/16/14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28701E-CAF4-4159-9B3E-41C86DFFA30D}" type="datetimeFigureOut">
              <a:rPr lang="en-US" smtClean="0"/>
              <a:t>4/16/14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458904"/>
            <a:ext cx="3840480" cy="871538"/>
          </a:xfrm>
        </p:spPr>
        <p:txBody>
          <a:bodyPr anchor="b"/>
          <a:lstStyle>
            <a:lvl1pPr algn="ctr">
              <a:defRPr sz="3600" b="0"/>
            </a:lvl1pPr>
          </a:lstStyle>
          <a:p>
            <a:r>
              <a:rPr lang="en-US" smtClean="0"/>
              <a:t>Click to edit Master title style</a:t>
            </a:r>
            <a:endParaRPr/>
          </a:p>
        </p:txBody>
      </p:sp>
      <p:sp>
        <p:nvSpPr>
          <p:cNvPr id="3" name="Content Placeholder 2"/>
          <p:cNvSpPr>
            <a:spLocks noGrp="1"/>
          </p:cNvSpPr>
          <p:nvPr>
            <p:ph idx="1"/>
          </p:nvPr>
        </p:nvSpPr>
        <p:spPr>
          <a:xfrm>
            <a:off x="4742824" y="276225"/>
            <a:ext cx="3840480" cy="4181475"/>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533399" y="1340892"/>
            <a:ext cx="3840480" cy="2790114"/>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28701E-CAF4-4159-9B3E-41C86DFFA30D}" type="datetimeFigureOut">
              <a:rPr lang="en-US" smtClean="0"/>
              <a:t>4/16/14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9275" y="80682"/>
            <a:ext cx="8042276" cy="1002717"/>
          </a:xfrm>
          <a:prstGeom prst="rect">
            <a:avLst/>
          </a:prstGeom>
        </p:spPr>
        <p:txBody>
          <a:bodyPr vert="horz" lIns="91440" tIns="45720" rIns="91440" bIns="45720" rtlCol="0" anchor="b" anchorCtr="0">
            <a:noAutofit/>
          </a:bodyPr>
          <a:lstStyle/>
          <a:p>
            <a:r>
              <a:rPr lang="en-US" smtClean="0"/>
              <a:t>Click to edit Master title style</a:t>
            </a:r>
            <a:endParaRPr/>
          </a:p>
        </p:txBody>
      </p:sp>
      <p:sp>
        <p:nvSpPr>
          <p:cNvPr id="3" name="Text Placeholder 2"/>
          <p:cNvSpPr>
            <a:spLocks noGrp="1"/>
          </p:cNvSpPr>
          <p:nvPr>
            <p:ph type="body" idx="1"/>
          </p:nvPr>
        </p:nvSpPr>
        <p:spPr>
          <a:xfrm>
            <a:off x="549275" y="1200151"/>
            <a:ext cx="8042276" cy="325755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5629835" y="4706751"/>
            <a:ext cx="2133600" cy="273844"/>
          </a:xfrm>
          <a:prstGeom prst="rect">
            <a:avLst/>
          </a:prstGeom>
        </p:spPr>
        <p:txBody>
          <a:bodyPr vert="horz" lIns="91440" tIns="45720" rIns="91440" bIns="45720" rtlCol="0" anchor="ctr"/>
          <a:lstStyle>
            <a:lvl1pPr algn="r">
              <a:defRPr sz="1200">
                <a:solidFill>
                  <a:schemeClr val="bg1"/>
                </a:solidFill>
              </a:defRPr>
            </a:lvl1pPr>
          </a:lstStyle>
          <a:p>
            <a:fld id="{D728701E-CAF4-4159-9B3E-41C86DFFA30D}" type="datetimeFigureOut">
              <a:rPr lang="en-US" smtClean="0"/>
              <a:t>4/16/14</a:t>
            </a:fld>
            <a:endParaRPr lang="en-US"/>
          </a:p>
        </p:txBody>
      </p:sp>
      <p:sp>
        <p:nvSpPr>
          <p:cNvPr id="5" name="Footer Placeholder 4"/>
          <p:cNvSpPr>
            <a:spLocks noGrp="1"/>
          </p:cNvSpPr>
          <p:nvPr>
            <p:ph type="ftr" sz="quarter" idx="3"/>
          </p:nvPr>
        </p:nvSpPr>
        <p:spPr>
          <a:xfrm>
            <a:off x="264459" y="4706751"/>
            <a:ext cx="4840941" cy="273844"/>
          </a:xfrm>
          <a:prstGeom prst="rect">
            <a:avLst/>
          </a:prstGeom>
        </p:spPr>
        <p:txBody>
          <a:bodyPr vert="horz" lIns="91440" tIns="45720" rIns="91440" bIns="45720" rtlCol="0" anchor="ctr"/>
          <a:lstStyle>
            <a:lvl1pPr algn="l">
              <a:defRPr sz="1200">
                <a:solidFill>
                  <a:schemeClr val="bg1"/>
                </a:solidFill>
              </a:defRPr>
            </a:lvl1pPr>
          </a:lstStyle>
          <a:p>
            <a:endParaRPr lang="en-US"/>
          </a:p>
        </p:txBody>
      </p:sp>
      <p:sp>
        <p:nvSpPr>
          <p:cNvPr id="6" name="Slide Number Placeholder 5"/>
          <p:cNvSpPr>
            <a:spLocks noGrp="1"/>
          </p:cNvSpPr>
          <p:nvPr>
            <p:ph type="sldNum" sz="quarter" idx="4"/>
          </p:nvPr>
        </p:nvSpPr>
        <p:spPr>
          <a:xfrm>
            <a:off x="7897906" y="4706751"/>
            <a:ext cx="990600" cy="273844"/>
          </a:xfrm>
          <a:prstGeom prst="rect">
            <a:avLst/>
          </a:prstGeom>
        </p:spPr>
        <p:txBody>
          <a:bodyPr vert="horz" lIns="91440" tIns="45720" rIns="91440" bIns="45720" rtlCol="0" anchor="ctr"/>
          <a:lstStyle>
            <a:lvl1pPr algn="r">
              <a:defRPr sz="3600">
                <a:solidFill>
                  <a:schemeClr val="bg1"/>
                </a:solidFill>
              </a:defRPr>
            </a:lvl1pPr>
          </a:lstStyle>
          <a:p>
            <a:fld id="{162F1D00-BD13-4404-86B0-79703945A0A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Lst>
  <p:txStyles>
    <p:titleStyle>
      <a:lvl1pPr algn="ctr" defTabSz="914400" rtl="0" eaLnBrk="1" latinLnBrk="0" hangingPunct="1">
        <a:spcBef>
          <a:spcPct val="0"/>
        </a:spcBef>
        <a:buNone/>
        <a:defRPr sz="4600" kern="1200">
          <a:solidFill>
            <a:schemeClr val="accent1"/>
          </a:solidFill>
          <a:latin typeface="+mj-lt"/>
          <a:ea typeface="+mj-ea"/>
          <a:cs typeface="+mj-cs"/>
        </a:defRPr>
      </a:lvl1pPr>
    </p:titleStyle>
    <p:body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www.pollev.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jpg"/><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3"/>
          <p:cNvSpPr txBox="1">
            <a:spLocks/>
          </p:cNvSpPr>
          <p:nvPr/>
        </p:nvSpPr>
        <p:spPr>
          <a:xfrm>
            <a:off x="128162" y="87286"/>
            <a:ext cx="8970000" cy="1159799"/>
          </a:xfrm>
          <a:prstGeom prst="rect">
            <a:avLst/>
          </a:prstGeom>
        </p:spPr>
        <p:txBody>
          <a:bodyPr lIns="91425" tIns="91425" rIns="91425" bIns="91425" anchor="b" anchorCtr="0">
            <a:noAutofit/>
          </a:bodyPr>
          <a:lstStyle>
            <a:lvl1pPr algn="ctr" defTabSz="914400" rtl="0" eaLnBrk="1" latinLnBrk="0" hangingPunct="1">
              <a:spcBef>
                <a:spcPct val="0"/>
              </a:spcBef>
              <a:buNone/>
              <a:defRPr sz="4600" kern="1200">
                <a:solidFill>
                  <a:schemeClr val="accent1"/>
                </a:solidFill>
                <a:latin typeface="+mj-lt"/>
                <a:ea typeface="+mj-ea"/>
                <a:cs typeface="+mj-cs"/>
              </a:defRPr>
            </a:lvl1pPr>
          </a:lstStyle>
          <a:p>
            <a:r>
              <a:rPr lang="en" sz="3000" b="1" smtClean="0"/>
              <a:t>Stanford Pre-Medical Asian Pacific American Medical Student Association (APAMSA)</a:t>
            </a:r>
            <a:endParaRPr lang="en" sz="3000" b="1" dirty="0"/>
          </a:p>
        </p:txBody>
      </p:sp>
      <p:sp>
        <p:nvSpPr>
          <p:cNvPr id="3" name="Shape 24"/>
          <p:cNvSpPr txBox="1">
            <a:spLocks/>
          </p:cNvSpPr>
          <p:nvPr/>
        </p:nvSpPr>
        <p:spPr>
          <a:xfrm>
            <a:off x="695421" y="3244248"/>
            <a:ext cx="7772400" cy="784799"/>
          </a:xfrm>
          <a:prstGeom prst="rect">
            <a:avLst/>
          </a:prstGeom>
        </p:spPr>
        <p:txBody>
          <a:bodyPr lIns="91425" tIns="91425" rIns="91425" bIns="91425" anchor="t" anchorCtr="0">
            <a:noAutofit/>
          </a:bodyPr>
          <a:lst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a:lstStyle>
          <a:p>
            <a:pPr algn="ctr">
              <a:spcBef>
                <a:spcPts val="600"/>
              </a:spcBef>
              <a:buFont typeface="Wingdings 2" pitchFamily="18" charset="2"/>
              <a:buNone/>
            </a:pPr>
            <a:r>
              <a:rPr lang="en" sz="3000" i="1" dirty="0" smtClean="0">
                <a:solidFill>
                  <a:schemeClr val="tx1"/>
                </a:solidFill>
              </a:rPr>
              <a:t>Interest Meeting</a:t>
            </a:r>
            <a:endParaRPr lang="en-US" sz="3000" i="1" dirty="0">
              <a:solidFill>
                <a:schemeClr val="tx1"/>
              </a:solidFill>
            </a:endParaRPr>
          </a:p>
          <a:p>
            <a:pPr algn="ctr">
              <a:spcBef>
                <a:spcPts val="0"/>
              </a:spcBef>
              <a:buFont typeface="Wingdings 2" pitchFamily="18" charset="2"/>
              <a:buNone/>
            </a:pPr>
            <a:r>
              <a:rPr lang="en-US" sz="3000" i="1" dirty="0" smtClean="0">
                <a:solidFill>
                  <a:schemeClr val="tx1"/>
                </a:solidFill>
              </a:rPr>
              <a:t>Wednesday, April 16th</a:t>
            </a:r>
            <a:endParaRPr lang="en" sz="3000" i="1" dirty="0">
              <a:solidFill>
                <a:schemeClr val="tx1"/>
              </a:solidFill>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28162" y="1631916"/>
            <a:ext cx="8970000" cy="1250950"/>
          </a:xfrm>
          <a:prstGeom prst="rect">
            <a:avLst/>
          </a:prstGeom>
          <a:noFill/>
          <a:ln>
            <a:noFill/>
          </a:ln>
        </p:spPr>
      </p:pic>
    </p:spTree>
    <p:extLst>
      <p:ext uri="{BB962C8B-B14F-4D97-AF65-F5344CB8AC3E}">
        <p14:creationId xmlns:p14="http://schemas.microsoft.com/office/powerpoint/2010/main" val="169159491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9144000" cy="5143500"/>
          </a:xfrm>
          <a:prstGeom prst="rect">
            <a:avLst/>
          </a:prstGeom>
        </p:spPr>
      </p:pic>
      <p:sp>
        <p:nvSpPr>
          <p:cNvPr id="3" name="Text Placeholder 2"/>
          <p:cNvSpPr>
            <a:spLocks noGrp="1"/>
          </p:cNvSpPr>
          <p:nvPr>
            <p:ph type="body" idx="1"/>
          </p:nvPr>
        </p:nvSpPr>
        <p:spPr>
          <a:xfrm>
            <a:off x="5184948" y="1268243"/>
            <a:ext cx="3959052" cy="3725680"/>
          </a:xfrm>
        </p:spPr>
        <p:txBody>
          <a:bodyPr>
            <a:normAutofit fontScale="92500" lnSpcReduction="20000"/>
          </a:bodyPr>
          <a:lstStyle/>
          <a:p>
            <a:pPr marL="0" indent="0" algn="ctr">
              <a:buNone/>
            </a:pPr>
            <a:r>
              <a:rPr lang="en-US" dirty="0" smtClean="0">
                <a:solidFill>
                  <a:schemeClr val="bg1"/>
                </a:solidFill>
              </a:rPr>
              <a:t>Lack of acculturation to Western traditions</a:t>
            </a:r>
          </a:p>
          <a:p>
            <a:pPr marL="0" indent="0" algn="ctr">
              <a:buNone/>
            </a:pPr>
            <a:r>
              <a:rPr lang="en-US" dirty="0" smtClean="0">
                <a:solidFill>
                  <a:schemeClr val="bg1"/>
                </a:solidFill>
              </a:rPr>
              <a:t>Parental pressure</a:t>
            </a:r>
          </a:p>
          <a:p>
            <a:pPr marL="0" indent="0" algn="ctr">
              <a:buNone/>
            </a:pPr>
            <a:r>
              <a:rPr lang="en-US" dirty="0" smtClean="0">
                <a:solidFill>
                  <a:schemeClr val="bg1"/>
                </a:solidFill>
              </a:rPr>
              <a:t>Lack of familial support network</a:t>
            </a:r>
          </a:p>
          <a:p>
            <a:pPr marL="0" indent="0" algn="ctr">
              <a:buNone/>
            </a:pPr>
            <a:r>
              <a:rPr lang="en-US" dirty="0" smtClean="0">
                <a:solidFill>
                  <a:schemeClr val="bg1"/>
                </a:solidFill>
              </a:rPr>
              <a:t>Model minority label</a:t>
            </a:r>
          </a:p>
          <a:p>
            <a:pPr marL="0" indent="0" algn="ctr">
              <a:buNone/>
            </a:pPr>
            <a:r>
              <a:rPr lang="en-US" dirty="0" smtClean="0">
                <a:solidFill>
                  <a:schemeClr val="bg1"/>
                </a:solidFill>
              </a:rPr>
              <a:t>Racial identity conflict</a:t>
            </a:r>
          </a:p>
          <a:p>
            <a:pPr marL="0" indent="0" algn="ctr">
              <a:buNone/>
            </a:pPr>
            <a:r>
              <a:rPr lang="en-US" dirty="0" smtClean="0">
                <a:solidFill>
                  <a:schemeClr val="bg1"/>
                </a:solidFill>
              </a:rPr>
              <a:t>Stigma in API culture</a:t>
            </a:r>
            <a:endParaRPr lang="en-US" dirty="0">
              <a:solidFill>
                <a:schemeClr val="bg1"/>
              </a:solidFill>
            </a:endParaRPr>
          </a:p>
        </p:txBody>
      </p:sp>
      <p:sp>
        <p:nvSpPr>
          <p:cNvPr id="2" name="Title 1"/>
          <p:cNvSpPr>
            <a:spLocks noGrp="1"/>
          </p:cNvSpPr>
          <p:nvPr>
            <p:ph type="title"/>
          </p:nvPr>
        </p:nvSpPr>
        <p:spPr>
          <a:ln w="57150" cmpd="sng">
            <a:solidFill>
              <a:srgbClr val="8F0000"/>
            </a:solidFill>
          </a:ln>
        </p:spPr>
        <p:txBody>
          <a:bodyPr/>
          <a:lstStyle/>
          <a:p>
            <a:r>
              <a:rPr lang="en-US" b="1" dirty="0" smtClean="0">
                <a:solidFill>
                  <a:srgbClr val="FFFFFF"/>
                </a:solidFill>
              </a:rPr>
              <a:t>Depression in API Students</a:t>
            </a:r>
            <a:endParaRPr lang="en-US" b="1" dirty="0">
              <a:solidFill>
                <a:srgbClr val="FFFFFF"/>
              </a:solidFill>
            </a:endParaRPr>
          </a:p>
        </p:txBody>
      </p:sp>
    </p:spTree>
    <p:extLst>
      <p:ext uri="{BB962C8B-B14F-4D97-AF65-F5344CB8AC3E}">
        <p14:creationId xmlns:p14="http://schemas.microsoft.com/office/powerpoint/2010/main" val="92638123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9372"/>
            <a:ext cx="8229600" cy="857250"/>
          </a:xfrm>
        </p:spPr>
        <p:txBody>
          <a:bodyPr/>
          <a:lstStyle/>
          <a:p>
            <a:r>
              <a:rPr lang="en-US" dirty="0" smtClean="0"/>
              <a:t>Our Teams</a:t>
            </a:r>
            <a:endParaRPr lang="en-US" dirty="0"/>
          </a:p>
        </p:txBody>
      </p:sp>
    </p:spTree>
    <p:extLst>
      <p:ext uri="{BB962C8B-B14F-4D97-AF65-F5344CB8AC3E}">
        <p14:creationId xmlns:p14="http://schemas.microsoft.com/office/powerpoint/2010/main" val="276903077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4800" dirty="0"/>
              <a:t>Our Teams</a:t>
            </a:r>
            <a:endParaRPr lang="en-US" dirty="0"/>
          </a:p>
        </p:txBody>
      </p:sp>
      <p:sp>
        <p:nvSpPr>
          <p:cNvPr id="4" name="Shape 92"/>
          <p:cNvSpPr txBox="1">
            <a:spLocks noGrp="1"/>
          </p:cNvSpPr>
          <p:nvPr>
            <p:ph idx="1"/>
          </p:nvPr>
        </p:nvSpPr>
        <p:spPr>
          <a:prstGeom prst="rect">
            <a:avLst/>
          </a:prstGeom>
        </p:spPr>
        <p:txBody>
          <a:bodyPr lIns="91425" tIns="91425" rIns="91425" bIns="91425" anchor="t" anchorCtr="0">
            <a:noAutofit/>
          </a:bodyPr>
          <a:lstStyle/>
          <a:p>
            <a:pPr marL="457200" lvl="0" indent="-406400" algn="l" rtl="0">
              <a:spcBef>
                <a:spcPts val="0"/>
              </a:spcBef>
              <a:buClr>
                <a:srgbClr val="000000"/>
              </a:buClr>
              <a:buSzPct val="100000"/>
              <a:buFont typeface="Arial"/>
              <a:buChar char="●"/>
            </a:pPr>
            <a:r>
              <a:rPr lang="en" sz="2800" b="1" u="sng" dirty="0" smtClean="0">
                <a:solidFill>
                  <a:srgbClr val="000000"/>
                </a:solidFill>
              </a:rPr>
              <a:t>Publicity </a:t>
            </a:r>
            <a:r>
              <a:rPr lang="en" sz="2800" b="1" u="sng" dirty="0">
                <a:solidFill>
                  <a:srgbClr val="000000"/>
                </a:solidFill>
              </a:rPr>
              <a:t>&amp; </a:t>
            </a:r>
            <a:r>
              <a:rPr lang="en" sz="2800" b="1" u="sng" dirty="0" smtClean="0">
                <a:solidFill>
                  <a:srgbClr val="000000"/>
                </a:solidFill>
              </a:rPr>
              <a:t>Outreach</a:t>
            </a:r>
            <a:endParaRPr lang="en-US" sz="2800" b="1" u="sng" dirty="0" smtClean="0">
              <a:solidFill>
                <a:srgbClr val="000000"/>
              </a:solidFill>
            </a:endParaRPr>
          </a:p>
          <a:p>
            <a:pPr marL="1076325" lvl="2" indent="-406400">
              <a:spcBef>
                <a:spcPts val="0"/>
              </a:spcBef>
              <a:buClr>
                <a:srgbClr val="000000"/>
              </a:buClr>
              <a:buSzPct val="100000"/>
              <a:buFont typeface="Arial"/>
              <a:buChar char="●"/>
            </a:pPr>
            <a:r>
              <a:rPr lang="en-US" sz="2400" b="1" dirty="0" smtClean="0">
                <a:solidFill>
                  <a:srgbClr val="000000"/>
                </a:solidFill>
              </a:rPr>
              <a:t>Chair: </a:t>
            </a:r>
            <a:r>
              <a:rPr lang="en" sz="2400" dirty="0" smtClean="0">
                <a:solidFill>
                  <a:srgbClr val="000000"/>
                </a:solidFill>
              </a:rPr>
              <a:t>Jason Kung</a:t>
            </a:r>
            <a:endParaRPr lang="en-US" sz="2400" dirty="0" smtClean="0">
              <a:solidFill>
                <a:srgbClr val="000000"/>
              </a:solidFill>
            </a:endParaRPr>
          </a:p>
          <a:p>
            <a:pPr marL="669925" lvl="2" indent="0">
              <a:spcBef>
                <a:spcPts val="0"/>
              </a:spcBef>
              <a:buClr>
                <a:srgbClr val="000000"/>
              </a:buClr>
              <a:buSzPct val="100000"/>
              <a:buNone/>
            </a:pPr>
            <a:endParaRPr lang="en" sz="1200" dirty="0">
              <a:solidFill>
                <a:srgbClr val="000000"/>
              </a:solidFill>
            </a:endParaRPr>
          </a:p>
          <a:p>
            <a:pPr marL="457200" lvl="0" indent="-406400" algn="l" rtl="0">
              <a:spcBef>
                <a:spcPts val="0"/>
              </a:spcBef>
              <a:buClr>
                <a:srgbClr val="000000"/>
              </a:buClr>
              <a:buSzPct val="100000"/>
              <a:buFont typeface="Arial"/>
              <a:buChar char="●"/>
            </a:pPr>
            <a:r>
              <a:rPr lang="en" sz="2800" b="1" u="sng" dirty="0">
                <a:solidFill>
                  <a:srgbClr val="000000"/>
                </a:solidFill>
              </a:rPr>
              <a:t>Events Management &amp; </a:t>
            </a:r>
            <a:r>
              <a:rPr lang="en" sz="2800" b="1" u="sng" dirty="0" smtClean="0">
                <a:solidFill>
                  <a:srgbClr val="000000"/>
                </a:solidFill>
              </a:rPr>
              <a:t>Coordination</a:t>
            </a:r>
            <a:endParaRPr lang="en-US" sz="2800" b="1" u="sng" dirty="0" smtClean="0">
              <a:solidFill>
                <a:srgbClr val="000000"/>
              </a:solidFill>
            </a:endParaRPr>
          </a:p>
          <a:p>
            <a:pPr marL="1076325" lvl="2" indent="-406400">
              <a:spcBef>
                <a:spcPts val="0"/>
              </a:spcBef>
              <a:buClr>
                <a:srgbClr val="000000"/>
              </a:buClr>
              <a:buSzPct val="100000"/>
              <a:buFont typeface="Arial"/>
              <a:buChar char="●"/>
            </a:pPr>
            <a:r>
              <a:rPr lang="en-US" sz="2400" b="1" dirty="0">
                <a:solidFill>
                  <a:srgbClr val="000000"/>
                </a:solidFill>
              </a:rPr>
              <a:t>Chairs: </a:t>
            </a:r>
            <a:r>
              <a:rPr lang="en" sz="2400" dirty="0">
                <a:solidFill>
                  <a:srgbClr val="000000"/>
                </a:solidFill>
              </a:rPr>
              <a:t>Cheylene Tanimoto, Jessica Shen, Stephen </a:t>
            </a:r>
            <a:r>
              <a:rPr lang="en" sz="2400" dirty="0" smtClean="0">
                <a:solidFill>
                  <a:srgbClr val="000000"/>
                </a:solidFill>
              </a:rPr>
              <a:t>Ahn</a:t>
            </a:r>
            <a:endParaRPr lang="en-US" sz="2400" dirty="0" smtClean="0">
              <a:solidFill>
                <a:srgbClr val="000000"/>
              </a:solidFill>
            </a:endParaRPr>
          </a:p>
          <a:p>
            <a:pPr marL="1076325" lvl="2" indent="-406400">
              <a:spcBef>
                <a:spcPts val="0"/>
              </a:spcBef>
              <a:buClr>
                <a:srgbClr val="000000"/>
              </a:buClr>
              <a:buSzPct val="100000"/>
              <a:buFont typeface="Arial"/>
              <a:buChar char="●"/>
            </a:pPr>
            <a:endParaRPr lang="en" sz="1200" dirty="0">
              <a:solidFill>
                <a:srgbClr val="000000"/>
              </a:solidFill>
            </a:endParaRPr>
          </a:p>
          <a:p>
            <a:pPr marL="457200" lvl="0" indent="-406400" algn="l" rtl="0">
              <a:spcBef>
                <a:spcPts val="0"/>
              </a:spcBef>
              <a:buClr>
                <a:srgbClr val="000000"/>
              </a:buClr>
              <a:buSzPct val="100000"/>
              <a:buFont typeface="Arial"/>
              <a:buChar char="●"/>
            </a:pPr>
            <a:r>
              <a:rPr lang="en-US" sz="2800" b="1" u="sng" dirty="0" smtClean="0">
                <a:solidFill>
                  <a:srgbClr val="000000"/>
                </a:solidFill>
              </a:rPr>
              <a:t>Program Development</a:t>
            </a:r>
          </a:p>
          <a:p>
            <a:pPr marL="1076325" lvl="2" indent="-406400">
              <a:spcBef>
                <a:spcPts val="0"/>
              </a:spcBef>
              <a:buClr>
                <a:srgbClr val="000000"/>
              </a:buClr>
              <a:buSzPct val="100000"/>
              <a:buFont typeface="Arial"/>
              <a:buChar char="●"/>
            </a:pPr>
            <a:r>
              <a:rPr lang="en-US" sz="2400" b="1" dirty="0">
                <a:solidFill>
                  <a:srgbClr val="000000"/>
                </a:solidFill>
              </a:rPr>
              <a:t>Chairs: </a:t>
            </a:r>
            <a:r>
              <a:rPr lang="en-US" sz="2400" dirty="0">
                <a:solidFill>
                  <a:srgbClr val="000000"/>
                </a:solidFill>
              </a:rPr>
              <a:t>Jason </a:t>
            </a:r>
            <a:r>
              <a:rPr lang="en-US" sz="2400" dirty="0" err="1">
                <a:solidFill>
                  <a:srgbClr val="000000"/>
                </a:solidFill>
              </a:rPr>
              <a:t>Khoo</a:t>
            </a:r>
            <a:r>
              <a:rPr lang="en-US" sz="2400" dirty="0">
                <a:solidFill>
                  <a:srgbClr val="000000"/>
                </a:solidFill>
              </a:rPr>
              <a:t>, Steven </a:t>
            </a:r>
            <a:r>
              <a:rPr lang="en-US" sz="2400" dirty="0" smtClean="0">
                <a:solidFill>
                  <a:srgbClr val="000000"/>
                </a:solidFill>
              </a:rPr>
              <a:t>Chen</a:t>
            </a:r>
          </a:p>
          <a:p>
            <a:pPr marL="50800" indent="0">
              <a:spcBef>
                <a:spcPts val="0"/>
              </a:spcBef>
              <a:buClr>
                <a:srgbClr val="000000"/>
              </a:buClr>
              <a:buSzPct val="100000"/>
              <a:buNone/>
            </a:pPr>
            <a:endParaRPr lang="en-US" sz="2000" b="1" dirty="0">
              <a:solidFill>
                <a:srgbClr val="000000"/>
              </a:solidFill>
            </a:endParaRPr>
          </a:p>
          <a:p>
            <a:pPr marL="50800" indent="0" algn="ctr">
              <a:spcBef>
                <a:spcPts val="0"/>
              </a:spcBef>
              <a:buClr>
                <a:srgbClr val="000000"/>
              </a:buClr>
              <a:buSzPct val="100000"/>
              <a:buNone/>
            </a:pPr>
            <a:r>
              <a:rPr lang="en-US" sz="2000" dirty="0">
                <a:solidFill>
                  <a:srgbClr val="000000"/>
                </a:solidFill>
              </a:rPr>
              <a:t>(</a:t>
            </a:r>
            <a:r>
              <a:rPr lang="en-US" sz="2000" b="1" dirty="0" smtClean="0">
                <a:solidFill>
                  <a:srgbClr val="000000"/>
                </a:solidFill>
              </a:rPr>
              <a:t>Faculty </a:t>
            </a:r>
            <a:r>
              <a:rPr lang="en" sz="2000" b="1" dirty="0" smtClean="0">
                <a:solidFill>
                  <a:srgbClr val="000000"/>
                </a:solidFill>
              </a:rPr>
              <a:t>Advisor: </a:t>
            </a:r>
            <a:r>
              <a:rPr lang="en" sz="2000" dirty="0" smtClean="0">
                <a:solidFill>
                  <a:srgbClr val="000000"/>
                </a:solidFill>
              </a:rPr>
              <a:t>Dr. Sang-ick Chang</a:t>
            </a:r>
            <a:r>
              <a:rPr lang="en-US" sz="2000" dirty="0" smtClean="0">
                <a:solidFill>
                  <a:srgbClr val="000000"/>
                </a:solidFill>
              </a:rPr>
              <a:t>,</a:t>
            </a:r>
            <a:r>
              <a:rPr lang="en" sz="2000" dirty="0" smtClean="0">
                <a:solidFill>
                  <a:srgbClr val="000000"/>
                </a:solidFill>
              </a:rPr>
              <a:t> MD</a:t>
            </a:r>
            <a:r>
              <a:rPr lang="en-US" sz="2000" dirty="0" smtClean="0">
                <a:solidFill>
                  <a:srgbClr val="000000"/>
                </a:solidFill>
              </a:rPr>
              <a:t>,</a:t>
            </a:r>
            <a:r>
              <a:rPr lang="en" sz="2000" dirty="0" smtClean="0">
                <a:solidFill>
                  <a:srgbClr val="000000"/>
                </a:solidFill>
              </a:rPr>
              <a:t> MPH</a:t>
            </a:r>
            <a:r>
              <a:rPr lang="en-US" sz="2000" dirty="0" smtClean="0">
                <a:solidFill>
                  <a:srgbClr val="000000"/>
                </a:solidFill>
              </a:rPr>
              <a:t>)</a:t>
            </a:r>
            <a:endParaRPr lang="en" sz="2000" dirty="0" smtClean="0">
              <a:solidFill>
                <a:srgbClr val="000000"/>
              </a:solidFill>
            </a:endParaRPr>
          </a:p>
          <a:p>
            <a:pPr marL="50800" lvl="0" indent="0" algn="l" rtl="0">
              <a:buClr>
                <a:srgbClr val="000000"/>
              </a:buClr>
              <a:buSzPct val="100000"/>
              <a:buNone/>
            </a:pPr>
            <a:endParaRPr lang="en-US" sz="2800" b="1" u="sng" dirty="0">
              <a:solidFill>
                <a:srgbClr val="000000"/>
              </a:solidFill>
            </a:endParaRPr>
          </a:p>
          <a:p>
            <a:pPr marL="914400" lvl="1" indent="-406400" algn="l">
              <a:buClr>
                <a:srgbClr val="000000"/>
              </a:buClr>
              <a:buSzPct val="100000"/>
              <a:buFont typeface="Arial"/>
              <a:buChar char="○"/>
            </a:pPr>
            <a:endParaRPr lang="en-US" sz="2800" dirty="0" smtClean="0">
              <a:solidFill>
                <a:srgbClr val="000000"/>
              </a:solidFill>
            </a:endParaRPr>
          </a:p>
        </p:txBody>
      </p:sp>
    </p:spTree>
    <p:extLst>
      <p:ext uri="{BB962C8B-B14F-4D97-AF65-F5344CB8AC3E}">
        <p14:creationId xmlns:p14="http://schemas.microsoft.com/office/powerpoint/2010/main" val="242298689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prstGeom prst="rect">
            <a:avLst/>
          </a:prstGeom>
        </p:spPr>
        <p:txBody>
          <a:bodyPr lIns="91425" tIns="91425" rIns="91425" bIns="91425" anchor="b" anchorCtr="0">
            <a:noAutofit/>
          </a:bodyPr>
          <a:lstStyle/>
          <a:p>
            <a:pPr lvl="0" rtl="0">
              <a:buNone/>
            </a:pPr>
            <a:r>
              <a:rPr lang="en"/>
              <a:t>Publicity and Outreach</a:t>
            </a:r>
          </a:p>
        </p:txBody>
      </p:sp>
      <p:sp>
        <p:nvSpPr>
          <p:cNvPr id="98" name="Shape 98"/>
          <p:cNvSpPr txBox="1">
            <a:spLocks noGrp="1"/>
          </p:cNvSpPr>
          <p:nvPr>
            <p:ph type="body" idx="1"/>
          </p:nvPr>
        </p:nvSpPr>
        <p:spPr>
          <a:prstGeom prst="rect">
            <a:avLst/>
          </a:prstGeom>
        </p:spPr>
        <p:txBody>
          <a:bodyPr lIns="91425" tIns="91425" rIns="91425" bIns="91425" anchor="t" anchorCtr="0">
            <a:noAutofit/>
          </a:bodyPr>
          <a:lstStyle/>
          <a:p>
            <a:pPr marL="457200" lvl="0" indent="-419100" rtl="0">
              <a:spcBef>
                <a:spcPts val="800"/>
              </a:spcBef>
              <a:buClr>
                <a:schemeClr val="dk1"/>
              </a:buClr>
              <a:buSzPct val="100000"/>
              <a:buFont typeface="Arial"/>
              <a:buChar char="●"/>
            </a:pPr>
            <a:r>
              <a:rPr lang="en" dirty="0">
                <a:solidFill>
                  <a:srgbClr val="000000"/>
                </a:solidFill>
              </a:rPr>
              <a:t>Disseminate APAMSA’s info and message to others on campus</a:t>
            </a:r>
          </a:p>
          <a:p>
            <a:pPr marL="457200" lvl="0" indent="-419100" rtl="0">
              <a:spcBef>
                <a:spcPts val="800"/>
              </a:spcBef>
              <a:buClr>
                <a:schemeClr val="dk1"/>
              </a:buClr>
              <a:buSzPct val="100000"/>
              <a:buFont typeface="Arial"/>
              <a:buChar char="●"/>
            </a:pPr>
            <a:r>
              <a:rPr lang="en" dirty="0">
                <a:solidFill>
                  <a:srgbClr val="000000"/>
                </a:solidFill>
              </a:rPr>
              <a:t>Develop flyers/ads to promote our organization and events</a:t>
            </a:r>
          </a:p>
          <a:p>
            <a:pPr marL="457200" lvl="0" indent="-419100" rtl="0">
              <a:spcBef>
                <a:spcPts val="800"/>
              </a:spcBef>
              <a:buClr>
                <a:schemeClr val="dk1"/>
              </a:buClr>
              <a:buSzPct val="100000"/>
              <a:buFont typeface="Arial"/>
              <a:buChar char="●"/>
            </a:pPr>
            <a:r>
              <a:rPr lang="en" dirty="0">
                <a:solidFill>
                  <a:srgbClr val="000000"/>
                </a:solidFill>
              </a:rPr>
              <a:t>Maintain strong relationships</a:t>
            </a:r>
          </a:p>
          <a:p>
            <a:pPr lvl="0" rtl="0">
              <a:spcBef>
                <a:spcPts val="800"/>
              </a:spcBef>
              <a:buNone/>
            </a:pPr>
            <a:r>
              <a:rPr lang="en" dirty="0">
                <a:solidFill>
                  <a:srgbClr val="000000"/>
                </a:solidFill>
              </a:rPr>
              <a:t>	with faculty, </a:t>
            </a:r>
            <a:r>
              <a:rPr lang="en-US" dirty="0" smtClean="0">
                <a:solidFill>
                  <a:srgbClr val="000000"/>
                </a:solidFill>
              </a:rPr>
              <a:t>m</a:t>
            </a:r>
            <a:r>
              <a:rPr lang="en" dirty="0" smtClean="0">
                <a:solidFill>
                  <a:srgbClr val="000000"/>
                </a:solidFill>
              </a:rPr>
              <a:t>ed </a:t>
            </a:r>
            <a:r>
              <a:rPr lang="en" dirty="0">
                <a:solidFill>
                  <a:srgbClr val="000000"/>
                </a:solidFill>
              </a:rPr>
              <a:t>school,</a:t>
            </a:r>
          </a:p>
          <a:p>
            <a:pPr lvl="0" rtl="0">
              <a:spcBef>
                <a:spcPts val="800"/>
              </a:spcBef>
              <a:buNone/>
            </a:pPr>
            <a:r>
              <a:rPr lang="en" dirty="0">
                <a:solidFill>
                  <a:srgbClr val="000000"/>
                </a:solidFill>
              </a:rPr>
              <a:t>	and more</a:t>
            </a:r>
          </a:p>
        </p:txBody>
      </p:sp>
      <p:pic>
        <p:nvPicPr>
          <p:cNvPr id="99" name="Shape 99"/>
          <p:cNvPicPr preferRelativeResize="0"/>
          <p:nvPr/>
        </p:nvPicPr>
        <p:blipFill>
          <a:blip r:embed="rId3"/>
          <a:stretch>
            <a:fillRect/>
          </a:stretch>
        </p:blipFill>
        <p:spPr>
          <a:xfrm>
            <a:off x="5534692" y="2815235"/>
            <a:ext cx="2922575" cy="1918180"/>
          </a:xfrm>
          <a:prstGeom prst="rect">
            <a:avLst/>
          </a:prstGeom>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40537" y="40347"/>
            <a:ext cx="9582979" cy="857250"/>
          </a:xfrm>
          <a:prstGeom prst="rect">
            <a:avLst/>
          </a:prstGeom>
        </p:spPr>
        <p:txBody>
          <a:bodyPr lIns="91425" tIns="91425" rIns="91425" bIns="91425" anchor="b" anchorCtr="0">
            <a:noAutofit/>
          </a:bodyPr>
          <a:lstStyle/>
          <a:p>
            <a:pPr lvl="0" rtl="0">
              <a:buNone/>
            </a:pPr>
            <a:r>
              <a:rPr lang="en" sz="4000" dirty="0"/>
              <a:t>Events Management &amp; Coordination</a:t>
            </a:r>
          </a:p>
        </p:txBody>
      </p:sp>
      <p:sp>
        <p:nvSpPr>
          <p:cNvPr id="105" name="Shape 105"/>
          <p:cNvSpPr txBox="1">
            <a:spLocks noGrp="1"/>
          </p:cNvSpPr>
          <p:nvPr>
            <p:ph type="body" idx="1"/>
          </p:nvPr>
        </p:nvSpPr>
        <p:spPr>
          <a:xfrm>
            <a:off x="0" y="897596"/>
            <a:ext cx="6342001" cy="4245903"/>
          </a:xfrm>
          <a:prstGeom prst="rect">
            <a:avLst/>
          </a:prstGeom>
        </p:spPr>
        <p:txBody>
          <a:bodyPr lIns="91425" tIns="91425" rIns="91425" bIns="91425" anchor="t" anchorCtr="0">
            <a:noAutofit/>
          </a:bodyPr>
          <a:lstStyle/>
          <a:p>
            <a:pPr marL="457200" lvl="0" indent="-393700" rtl="0">
              <a:spcBef>
                <a:spcPts val="200"/>
              </a:spcBef>
              <a:buClr>
                <a:schemeClr val="dk1"/>
              </a:buClr>
              <a:buSzPct val="166666"/>
              <a:buFont typeface="Arial"/>
              <a:buChar char="•"/>
            </a:pPr>
            <a:r>
              <a:rPr lang="en" sz="2200" dirty="0">
                <a:solidFill>
                  <a:schemeClr val="tx1"/>
                </a:solidFill>
              </a:rPr>
              <a:t>Coordinate and supervise </a:t>
            </a:r>
            <a:r>
              <a:rPr lang="en" sz="2200" dirty="0" smtClean="0">
                <a:solidFill>
                  <a:schemeClr val="tx1"/>
                </a:solidFill>
              </a:rPr>
              <a:t>a</a:t>
            </a:r>
            <a:r>
              <a:rPr lang="en-US" sz="2200" dirty="0" smtClean="0">
                <a:solidFill>
                  <a:schemeClr val="tx1"/>
                </a:solidFill>
              </a:rPr>
              <a:t> </a:t>
            </a:r>
            <a:r>
              <a:rPr lang="en" sz="2200" dirty="0" smtClean="0">
                <a:solidFill>
                  <a:schemeClr val="tx1"/>
                </a:solidFill>
              </a:rPr>
              <a:t>variety </a:t>
            </a:r>
            <a:r>
              <a:rPr lang="en" sz="2200" dirty="0">
                <a:solidFill>
                  <a:schemeClr val="tx1"/>
                </a:solidFill>
              </a:rPr>
              <a:t>of </a:t>
            </a:r>
            <a:r>
              <a:rPr lang="en" sz="2200" dirty="0" smtClean="0">
                <a:solidFill>
                  <a:schemeClr val="tx1"/>
                </a:solidFill>
              </a:rPr>
              <a:t>events </a:t>
            </a:r>
            <a:endParaRPr lang="en-US" sz="2200" dirty="0" smtClean="0">
              <a:solidFill>
                <a:schemeClr val="tx1"/>
              </a:solidFill>
            </a:endParaRPr>
          </a:p>
          <a:p>
            <a:pPr marL="457200" lvl="0" indent="-393700" rtl="0">
              <a:spcBef>
                <a:spcPts val="200"/>
              </a:spcBef>
              <a:buClr>
                <a:schemeClr val="dk1"/>
              </a:buClr>
              <a:buSzPct val="166666"/>
              <a:buFont typeface="Arial"/>
              <a:buChar char="•"/>
            </a:pPr>
            <a:r>
              <a:rPr lang="en-US" sz="2200" b="1" dirty="0" smtClean="0">
                <a:solidFill>
                  <a:schemeClr val="tx1"/>
                </a:solidFill>
              </a:rPr>
              <a:t>Community Service Subcommittee: </a:t>
            </a:r>
            <a:r>
              <a:rPr lang="en-US" sz="2200" dirty="0" smtClean="0">
                <a:solidFill>
                  <a:schemeClr val="tx1"/>
                </a:solidFill>
              </a:rPr>
              <a:t>g</a:t>
            </a:r>
            <a:r>
              <a:rPr lang="en" sz="2200" dirty="0" smtClean="0">
                <a:solidFill>
                  <a:schemeClr val="tx1"/>
                </a:solidFill>
              </a:rPr>
              <a:t>iv</a:t>
            </a:r>
            <a:r>
              <a:rPr lang="en-US" sz="2200" dirty="0">
                <a:solidFill>
                  <a:schemeClr val="tx1"/>
                </a:solidFill>
              </a:rPr>
              <a:t>e</a:t>
            </a:r>
            <a:r>
              <a:rPr lang="en" sz="2200" dirty="0" smtClean="0">
                <a:solidFill>
                  <a:schemeClr val="tx1"/>
                </a:solidFill>
              </a:rPr>
              <a:t> </a:t>
            </a:r>
            <a:r>
              <a:rPr lang="en" sz="2200" dirty="0">
                <a:solidFill>
                  <a:schemeClr val="tx1"/>
                </a:solidFill>
              </a:rPr>
              <a:t>back to the </a:t>
            </a:r>
            <a:r>
              <a:rPr lang="en" sz="2200" dirty="0" smtClean="0">
                <a:solidFill>
                  <a:schemeClr val="tx1"/>
                </a:solidFill>
              </a:rPr>
              <a:t>local</a:t>
            </a:r>
            <a:r>
              <a:rPr lang="en-US" sz="2200" dirty="0" smtClean="0">
                <a:solidFill>
                  <a:schemeClr val="tx1"/>
                </a:solidFill>
              </a:rPr>
              <a:t> </a:t>
            </a:r>
            <a:r>
              <a:rPr lang="en" sz="2200" dirty="0" smtClean="0">
                <a:solidFill>
                  <a:schemeClr val="tx1"/>
                </a:solidFill>
              </a:rPr>
              <a:t>community</a:t>
            </a:r>
            <a:r>
              <a:rPr lang="en-US" sz="2200" dirty="0">
                <a:solidFill>
                  <a:schemeClr val="tx1"/>
                </a:solidFill>
              </a:rPr>
              <a:t> </a:t>
            </a:r>
            <a:r>
              <a:rPr lang="en-US" sz="2200" dirty="0" smtClean="0">
                <a:solidFill>
                  <a:schemeClr val="tx1"/>
                </a:solidFill>
              </a:rPr>
              <a:t>(medical &amp; non-medical)</a:t>
            </a:r>
          </a:p>
          <a:p>
            <a:pPr marL="457200" lvl="0" indent="-393700" rtl="0">
              <a:spcBef>
                <a:spcPts val="200"/>
              </a:spcBef>
              <a:buClr>
                <a:schemeClr val="dk1"/>
              </a:buClr>
              <a:buSzPct val="166666"/>
              <a:buFont typeface="Arial"/>
              <a:buChar char="•"/>
            </a:pPr>
            <a:r>
              <a:rPr lang="en-US" sz="2200" b="1" dirty="0" smtClean="0">
                <a:solidFill>
                  <a:schemeClr val="tx1"/>
                </a:solidFill>
              </a:rPr>
              <a:t>Medical and Professional Subcommittee: </a:t>
            </a:r>
            <a:r>
              <a:rPr lang="en-US" sz="2200" dirty="0" smtClean="0">
                <a:solidFill>
                  <a:schemeClr val="tx1"/>
                </a:solidFill>
              </a:rPr>
              <a:t>provide learning </a:t>
            </a:r>
            <a:r>
              <a:rPr lang="en" sz="2200" dirty="0" smtClean="0">
                <a:solidFill>
                  <a:schemeClr val="tx1"/>
                </a:solidFill>
              </a:rPr>
              <a:t>experiences </a:t>
            </a:r>
            <a:r>
              <a:rPr lang="en" sz="2200" dirty="0">
                <a:solidFill>
                  <a:schemeClr val="tx1"/>
                </a:solidFill>
              </a:rPr>
              <a:t>for members (i.e. medical workshops</a:t>
            </a:r>
            <a:r>
              <a:rPr lang="en" sz="2200" dirty="0" smtClean="0">
                <a:solidFill>
                  <a:schemeClr val="tx1"/>
                </a:solidFill>
              </a:rPr>
              <a:t>)</a:t>
            </a:r>
            <a:r>
              <a:rPr lang="en-US" sz="2200" dirty="0" smtClean="0">
                <a:solidFill>
                  <a:schemeClr val="tx1"/>
                </a:solidFill>
              </a:rPr>
              <a:t> </a:t>
            </a:r>
          </a:p>
          <a:p>
            <a:pPr marL="457200" lvl="0" indent="-393700" rtl="0">
              <a:spcBef>
                <a:spcPts val="200"/>
              </a:spcBef>
              <a:buClr>
                <a:schemeClr val="dk1"/>
              </a:buClr>
              <a:buSzPct val="166666"/>
              <a:buFont typeface="Arial"/>
              <a:buChar char="•"/>
            </a:pPr>
            <a:r>
              <a:rPr lang="en-US" sz="2200" b="1" dirty="0" smtClean="0">
                <a:solidFill>
                  <a:schemeClr val="tx1"/>
                </a:solidFill>
              </a:rPr>
              <a:t>API Health Disparities Subcommittee: </a:t>
            </a:r>
            <a:r>
              <a:rPr lang="en" sz="2200" dirty="0" smtClean="0">
                <a:solidFill>
                  <a:schemeClr val="tx1"/>
                </a:solidFill>
              </a:rPr>
              <a:t>address </a:t>
            </a:r>
            <a:r>
              <a:rPr lang="en" sz="2200" dirty="0">
                <a:solidFill>
                  <a:schemeClr val="tx1"/>
                </a:solidFill>
              </a:rPr>
              <a:t>API health disparities (i.e. awareness campaigns)</a:t>
            </a:r>
          </a:p>
          <a:p>
            <a:pPr>
              <a:spcBef>
                <a:spcPts val="200"/>
              </a:spcBef>
            </a:pPr>
            <a:endParaRPr lang="en" sz="2200" dirty="0">
              <a:solidFill>
                <a:schemeClr val="tx1"/>
              </a:solidFill>
            </a:endParaRPr>
          </a:p>
        </p:txBody>
      </p:sp>
      <p:pic>
        <p:nvPicPr>
          <p:cNvPr id="106" name="Shape 106"/>
          <p:cNvPicPr preferRelativeResize="0"/>
          <p:nvPr/>
        </p:nvPicPr>
        <p:blipFill>
          <a:blip r:embed="rId3"/>
          <a:stretch>
            <a:fillRect/>
          </a:stretch>
        </p:blipFill>
        <p:spPr>
          <a:xfrm>
            <a:off x="6342001" y="1617699"/>
            <a:ext cx="2557854" cy="1778430"/>
          </a:xfrm>
          <a:prstGeom prst="rect">
            <a:avLst/>
          </a:prstGeom>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prstGeom prst="rect">
            <a:avLst/>
          </a:prstGeom>
        </p:spPr>
        <p:txBody>
          <a:bodyPr lIns="91425" tIns="91425" rIns="91425" bIns="91425" anchor="b" anchorCtr="0">
            <a:noAutofit/>
          </a:bodyPr>
          <a:lstStyle/>
          <a:p>
            <a:pPr lvl="0" rtl="0">
              <a:buNone/>
            </a:pPr>
            <a:r>
              <a:rPr lang="en"/>
              <a:t>Program Development</a:t>
            </a:r>
          </a:p>
        </p:txBody>
      </p:sp>
      <p:sp>
        <p:nvSpPr>
          <p:cNvPr id="112" name="Shape 112"/>
          <p:cNvSpPr txBox="1">
            <a:spLocks noGrp="1"/>
          </p:cNvSpPr>
          <p:nvPr>
            <p:ph type="body" idx="1"/>
          </p:nvPr>
        </p:nvSpPr>
        <p:spPr>
          <a:prstGeom prst="rect">
            <a:avLst/>
          </a:prstGeom>
        </p:spPr>
        <p:txBody>
          <a:bodyPr lIns="91425" tIns="91425" rIns="91425" bIns="91425" anchor="t" anchorCtr="0">
            <a:noAutofit/>
          </a:bodyPr>
          <a:lstStyle/>
          <a:p>
            <a:pPr marL="457200" lvl="0" indent="-387350" rtl="0">
              <a:spcBef>
                <a:spcPts val="800"/>
              </a:spcBef>
              <a:buClr>
                <a:schemeClr val="dk1"/>
              </a:buClr>
              <a:buSzPct val="160256"/>
              <a:buFont typeface="Arial"/>
              <a:buChar char="•"/>
            </a:pPr>
            <a:r>
              <a:rPr lang="en" sz="2600" dirty="0">
                <a:solidFill>
                  <a:srgbClr val="000000"/>
                </a:solidFill>
              </a:rPr>
              <a:t>Develop medical/community service programs</a:t>
            </a:r>
          </a:p>
          <a:p>
            <a:pPr lvl="0" rtl="0">
              <a:spcBef>
                <a:spcPts val="800"/>
              </a:spcBef>
              <a:buNone/>
            </a:pPr>
            <a:r>
              <a:rPr lang="en" sz="2600" dirty="0">
                <a:solidFill>
                  <a:srgbClr val="000000"/>
                </a:solidFill>
              </a:rPr>
              <a:t>	for members</a:t>
            </a:r>
          </a:p>
          <a:p>
            <a:pPr marL="457200" lvl="0" indent="-393700" rtl="0">
              <a:spcBef>
                <a:spcPts val="800"/>
              </a:spcBef>
              <a:buClr>
                <a:schemeClr val="dk1"/>
              </a:buClr>
              <a:buSzPct val="166666"/>
              <a:buFont typeface="Arial"/>
              <a:buChar char="•"/>
            </a:pPr>
            <a:r>
              <a:rPr lang="en" sz="2600" dirty="0">
                <a:solidFill>
                  <a:srgbClr val="000000"/>
                </a:solidFill>
              </a:rPr>
              <a:t>Mentorship programs for both pre-med students and local youths</a:t>
            </a:r>
          </a:p>
          <a:p>
            <a:pPr marL="457200" lvl="0" indent="-393700" rtl="0">
              <a:spcBef>
                <a:spcPts val="800"/>
              </a:spcBef>
              <a:buClr>
                <a:schemeClr val="dk1"/>
              </a:buClr>
              <a:buSzPct val="166666"/>
              <a:buFont typeface="Arial"/>
              <a:buChar char="•"/>
            </a:pPr>
            <a:r>
              <a:rPr lang="en" sz="2600" dirty="0">
                <a:solidFill>
                  <a:srgbClr val="000000"/>
                </a:solidFill>
              </a:rPr>
              <a:t>Clinical volunteer programs</a:t>
            </a:r>
          </a:p>
          <a:p>
            <a:pPr>
              <a:spcBef>
                <a:spcPts val="800"/>
              </a:spcBef>
            </a:pPr>
            <a:endParaRPr lang="en" sz="2600" dirty="0">
              <a:solidFill>
                <a:srgbClr val="000000"/>
              </a:solidFill>
            </a:endParaRPr>
          </a:p>
        </p:txBody>
      </p:sp>
      <p:pic>
        <p:nvPicPr>
          <p:cNvPr id="113" name="Shape 113"/>
          <p:cNvPicPr preferRelativeResize="0"/>
          <p:nvPr/>
        </p:nvPicPr>
        <p:blipFill>
          <a:blip r:embed="rId3"/>
          <a:stretch>
            <a:fillRect/>
          </a:stretch>
        </p:blipFill>
        <p:spPr>
          <a:xfrm>
            <a:off x="5887197" y="2903029"/>
            <a:ext cx="2406505" cy="2157491"/>
          </a:xfrm>
          <a:prstGeom prst="rect">
            <a:avLst/>
          </a:prstGeom>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457200" y="58219"/>
            <a:ext cx="8229600" cy="857250"/>
          </a:xfrm>
          <a:prstGeom prst="rect">
            <a:avLst/>
          </a:prstGeom>
        </p:spPr>
        <p:txBody>
          <a:bodyPr lIns="91425" tIns="91425" rIns="91425" bIns="91425" anchor="b" anchorCtr="0">
            <a:noAutofit/>
          </a:bodyPr>
          <a:lstStyle/>
          <a:p>
            <a:pPr>
              <a:buNone/>
            </a:pPr>
            <a:r>
              <a:rPr lang="en" dirty="0"/>
              <a:t>What We Do:</a:t>
            </a:r>
          </a:p>
        </p:txBody>
      </p:sp>
      <p:sp>
        <p:nvSpPr>
          <p:cNvPr id="119" name="Shape 119"/>
          <p:cNvSpPr txBox="1">
            <a:spLocks noGrp="1"/>
          </p:cNvSpPr>
          <p:nvPr>
            <p:ph type="body" idx="1"/>
          </p:nvPr>
        </p:nvSpPr>
        <p:spPr>
          <a:xfrm>
            <a:off x="457200" y="921148"/>
            <a:ext cx="8229600" cy="3725680"/>
          </a:xfrm>
          <a:prstGeom prst="rect">
            <a:avLst/>
          </a:prstGeom>
        </p:spPr>
        <p:txBody>
          <a:bodyPr lIns="91425" tIns="91425" rIns="91425" bIns="91425" anchor="t" anchorCtr="0">
            <a:noAutofit/>
          </a:bodyPr>
          <a:lstStyle/>
          <a:p>
            <a:pPr marL="457200" indent="-419100">
              <a:buClr>
                <a:schemeClr val="dk1"/>
              </a:buClr>
              <a:buSzPct val="100000"/>
              <a:buFont typeface="Arial"/>
              <a:buChar char="●"/>
            </a:pPr>
            <a:r>
              <a:rPr lang="en" dirty="0" smtClean="0">
                <a:solidFill>
                  <a:srgbClr val="000000"/>
                </a:solidFill>
              </a:rPr>
              <a:t>Workshops/</a:t>
            </a:r>
            <a:r>
              <a:rPr lang="en-US" dirty="0" smtClean="0">
                <a:solidFill>
                  <a:srgbClr val="000000"/>
                </a:solidFill>
              </a:rPr>
              <a:t>panels/</a:t>
            </a:r>
            <a:r>
              <a:rPr lang="en" dirty="0" smtClean="0">
                <a:solidFill>
                  <a:srgbClr val="000000"/>
                </a:solidFill>
              </a:rPr>
              <a:t>events </a:t>
            </a:r>
            <a:r>
              <a:rPr lang="en" dirty="0">
                <a:solidFill>
                  <a:srgbClr val="000000"/>
                </a:solidFill>
              </a:rPr>
              <a:t>for premed </a:t>
            </a:r>
            <a:r>
              <a:rPr lang="en" dirty="0" smtClean="0">
                <a:solidFill>
                  <a:srgbClr val="000000"/>
                </a:solidFill>
              </a:rPr>
              <a:t>community</a:t>
            </a:r>
            <a:endParaRPr lang="en-US" dirty="0" smtClean="0">
              <a:solidFill>
                <a:srgbClr val="000000"/>
              </a:solidFill>
            </a:endParaRPr>
          </a:p>
          <a:p>
            <a:pPr marL="457200" indent="-419100">
              <a:buClr>
                <a:schemeClr val="dk1"/>
              </a:buClr>
              <a:buSzPct val="100000"/>
              <a:buFont typeface="Arial"/>
              <a:buChar char="●"/>
            </a:pPr>
            <a:r>
              <a:rPr lang="en-US" dirty="0" smtClean="0">
                <a:solidFill>
                  <a:srgbClr val="000000"/>
                </a:solidFill>
              </a:rPr>
              <a:t>API health disparity awareness events</a:t>
            </a:r>
          </a:p>
          <a:p>
            <a:pPr marL="457200" lvl="0" indent="-419100" rtl="0">
              <a:buClr>
                <a:schemeClr val="dk1"/>
              </a:buClr>
              <a:buSzPct val="100000"/>
              <a:buFont typeface="Arial"/>
              <a:buChar char="●"/>
            </a:pPr>
            <a:r>
              <a:rPr lang="en" dirty="0" smtClean="0">
                <a:solidFill>
                  <a:srgbClr val="000000"/>
                </a:solidFill>
              </a:rPr>
              <a:t>High </a:t>
            </a:r>
            <a:r>
              <a:rPr lang="en" dirty="0">
                <a:solidFill>
                  <a:srgbClr val="000000"/>
                </a:solidFill>
              </a:rPr>
              <a:t>school mentoring programs</a:t>
            </a:r>
          </a:p>
          <a:p>
            <a:pPr marL="457200" lvl="0" indent="-419100" rtl="0">
              <a:buClr>
                <a:schemeClr val="dk1"/>
              </a:buClr>
              <a:buSzPct val="100000"/>
              <a:buFont typeface="Arial"/>
              <a:buChar char="●"/>
            </a:pPr>
            <a:r>
              <a:rPr lang="en" dirty="0">
                <a:solidFill>
                  <a:srgbClr val="000000"/>
                </a:solidFill>
              </a:rPr>
              <a:t>Mentoring program with Stanford Medical students</a:t>
            </a:r>
          </a:p>
          <a:p>
            <a:pPr marL="457200" lvl="0" indent="-419100" rtl="0">
              <a:buClr>
                <a:schemeClr val="dk1"/>
              </a:buClr>
              <a:buSzPct val="100000"/>
              <a:buFont typeface="Arial"/>
              <a:buChar char="●"/>
            </a:pPr>
            <a:r>
              <a:rPr lang="en" dirty="0">
                <a:solidFill>
                  <a:srgbClr val="000000"/>
                </a:solidFill>
              </a:rPr>
              <a:t>Community </a:t>
            </a:r>
            <a:r>
              <a:rPr lang="en" dirty="0" smtClean="0">
                <a:solidFill>
                  <a:srgbClr val="000000"/>
                </a:solidFill>
              </a:rPr>
              <a:t>outreach</a:t>
            </a:r>
            <a:endParaRPr lang="en-US" dirty="0" smtClean="0">
              <a:solidFill>
                <a:srgbClr val="000000"/>
              </a:solidFill>
            </a:endParaRPr>
          </a:p>
          <a:p>
            <a:pPr marL="457200" lvl="0" indent="-419100" rtl="0">
              <a:buClr>
                <a:schemeClr val="dk1"/>
              </a:buClr>
              <a:buSzPct val="100000"/>
              <a:buFont typeface="Arial"/>
              <a:buChar char="●"/>
            </a:pPr>
            <a:r>
              <a:rPr lang="en-US" dirty="0" err="1" smtClean="0">
                <a:solidFill>
                  <a:srgbClr val="000000"/>
                </a:solidFill>
              </a:rPr>
              <a:t>Boba</a:t>
            </a:r>
            <a:r>
              <a:rPr lang="en-US" dirty="0" smtClean="0">
                <a:solidFill>
                  <a:srgbClr val="000000"/>
                </a:solidFill>
              </a:rPr>
              <a:t> outings</a:t>
            </a:r>
            <a:endParaRPr lang="en" dirty="0">
              <a:solidFill>
                <a:srgbClr val="000000"/>
              </a:solidFill>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56956"/>
            <a:ext cx="8229600" cy="857250"/>
          </a:xfrm>
        </p:spPr>
        <p:txBody>
          <a:bodyPr/>
          <a:lstStyle/>
          <a:p>
            <a:r>
              <a:rPr lang="en-US" dirty="0" smtClean="0"/>
              <a:t>Spring Quarter Events</a:t>
            </a:r>
            <a:endParaRPr lang="en-US" dirty="0"/>
          </a:p>
        </p:txBody>
      </p:sp>
    </p:spTree>
    <p:extLst>
      <p:ext uri="{BB962C8B-B14F-4D97-AF65-F5344CB8AC3E}">
        <p14:creationId xmlns:p14="http://schemas.microsoft.com/office/powerpoint/2010/main" val="28254533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Events for Spring Quarter</a:t>
            </a:r>
            <a:endParaRPr lang="en-US" dirty="0"/>
          </a:p>
        </p:txBody>
      </p:sp>
      <p:sp>
        <p:nvSpPr>
          <p:cNvPr id="3" name="Text Placeholder 2"/>
          <p:cNvSpPr>
            <a:spLocks noGrp="1"/>
          </p:cNvSpPr>
          <p:nvPr>
            <p:ph type="body" idx="1"/>
          </p:nvPr>
        </p:nvSpPr>
        <p:spPr/>
        <p:txBody>
          <a:bodyPr/>
          <a:lstStyle/>
          <a:p>
            <a:pPr lvl="0"/>
            <a:r>
              <a:rPr lang="en" b="1" dirty="0">
                <a:solidFill>
                  <a:srgbClr val="000000"/>
                </a:solidFill>
              </a:rPr>
              <a:t>Cancer and the API </a:t>
            </a:r>
            <a:r>
              <a:rPr lang="en" b="1" dirty="0" smtClean="0">
                <a:solidFill>
                  <a:srgbClr val="000000"/>
                </a:solidFill>
              </a:rPr>
              <a:t>Community</a:t>
            </a:r>
            <a:endParaRPr lang="en-US" b="1" dirty="0" smtClean="0">
              <a:solidFill>
                <a:srgbClr val="000000"/>
              </a:solidFill>
            </a:endParaRPr>
          </a:p>
          <a:p>
            <a:r>
              <a:rPr lang="en" b="1" dirty="0">
                <a:solidFill>
                  <a:srgbClr val="000000"/>
                </a:solidFill>
              </a:rPr>
              <a:t>Asians in Healthcare: Career Pathways </a:t>
            </a:r>
            <a:r>
              <a:rPr lang="en" b="1" dirty="0" smtClean="0">
                <a:solidFill>
                  <a:srgbClr val="000000"/>
                </a:solidFill>
              </a:rPr>
              <a:t>Panel</a:t>
            </a:r>
            <a:endParaRPr lang="en-US" b="1" dirty="0" smtClean="0">
              <a:solidFill>
                <a:srgbClr val="000000"/>
              </a:solidFill>
            </a:endParaRPr>
          </a:p>
          <a:p>
            <a:pPr lvl="0"/>
            <a:r>
              <a:rPr lang="en" b="1" dirty="0">
                <a:solidFill>
                  <a:srgbClr val="000000"/>
                </a:solidFill>
              </a:rPr>
              <a:t>Ethnic Pre-Med Mixer</a:t>
            </a:r>
          </a:p>
          <a:p>
            <a:endParaRPr lang="en" b="1" dirty="0">
              <a:solidFill>
                <a:srgbClr val="000000"/>
              </a:solidFill>
            </a:endParaRPr>
          </a:p>
          <a:p>
            <a:pPr lvl="0"/>
            <a:endParaRPr lang="en" b="1" dirty="0">
              <a:solidFill>
                <a:srgbClr val="000000"/>
              </a:solidFill>
            </a:endParaRPr>
          </a:p>
          <a:p>
            <a:endParaRPr lang="en-US" dirty="0"/>
          </a:p>
        </p:txBody>
      </p:sp>
      <p:pic>
        <p:nvPicPr>
          <p:cNvPr id="4" name="Shape 126"/>
          <p:cNvPicPr preferRelativeResize="0"/>
          <p:nvPr/>
        </p:nvPicPr>
        <p:blipFill rotWithShape="1">
          <a:blip r:embed="rId3"/>
          <a:srcRect l="21086" t="13143" r="21738" b="17752"/>
          <a:stretch/>
        </p:blipFill>
        <p:spPr>
          <a:xfrm>
            <a:off x="5654533" y="2737499"/>
            <a:ext cx="2968509" cy="2188331"/>
          </a:xfrm>
          <a:prstGeom prst="rect">
            <a:avLst/>
          </a:prstGeom>
        </p:spPr>
      </p:pic>
      <p:pic>
        <p:nvPicPr>
          <p:cNvPr id="5" name="Picture 4" descr="Screen Shot 2014-04-15 at 11.14.14 PM.png"/>
          <p:cNvPicPr>
            <a:picLocks noChangeAspect="1"/>
          </p:cNvPicPr>
          <p:nvPr/>
        </p:nvPicPr>
        <p:blipFill rotWithShape="1">
          <a:blip r:embed="rId4">
            <a:extLst>
              <a:ext uri="{28A0092B-C50C-407E-A947-70E740481C1C}">
                <a14:useLocalDpi xmlns:a14="http://schemas.microsoft.com/office/drawing/2010/main" val="0"/>
              </a:ext>
            </a:extLst>
          </a:blip>
          <a:srcRect r="37880"/>
          <a:stretch/>
        </p:blipFill>
        <p:spPr>
          <a:xfrm rot="796428">
            <a:off x="3038207" y="3897031"/>
            <a:ext cx="2718520" cy="808912"/>
          </a:xfrm>
          <a:prstGeom prst="rect">
            <a:avLst/>
          </a:prstGeom>
        </p:spPr>
      </p:pic>
      <p:pic>
        <p:nvPicPr>
          <p:cNvPr id="6" name="Picture 5" descr="Screen Shot 2014-04-15 at 11.14.36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667" y="3251893"/>
            <a:ext cx="2966766" cy="1755336"/>
          </a:xfrm>
          <a:prstGeom prst="rect">
            <a:avLst/>
          </a:prstGeom>
        </p:spPr>
      </p:pic>
    </p:spTree>
    <p:extLst>
      <p:ext uri="{BB962C8B-B14F-4D97-AF65-F5344CB8AC3E}">
        <p14:creationId xmlns:p14="http://schemas.microsoft.com/office/powerpoint/2010/main" val="325268785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prstGeom prst="rect">
            <a:avLst/>
          </a:prstGeom>
        </p:spPr>
        <p:txBody>
          <a:bodyPr lIns="91425" tIns="91425" rIns="91425" bIns="91425" anchor="b" anchorCtr="0">
            <a:noAutofit/>
          </a:bodyPr>
          <a:lstStyle/>
          <a:p>
            <a:pPr algn="ctr">
              <a:buNone/>
            </a:pPr>
            <a:r>
              <a:rPr lang="en-US" dirty="0" smtClean="0"/>
              <a:t>Anatomy Lab Tour Event</a:t>
            </a:r>
            <a:endParaRPr lang="en" dirty="0"/>
          </a:p>
        </p:txBody>
      </p:sp>
      <p:sp>
        <p:nvSpPr>
          <p:cNvPr id="138" name="Shape 138"/>
          <p:cNvSpPr txBox="1">
            <a:spLocks noGrp="1"/>
          </p:cNvSpPr>
          <p:nvPr>
            <p:ph type="body" idx="1"/>
          </p:nvPr>
        </p:nvSpPr>
        <p:spPr>
          <a:xfrm>
            <a:off x="373077" y="1844475"/>
            <a:ext cx="3689399" cy="2753700"/>
          </a:xfrm>
          <a:prstGeom prst="rect">
            <a:avLst/>
          </a:prstGeom>
        </p:spPr>
        <p:txBody>
          <a:bodyPr lIns="91425" tIns="91425" rIns="91425" bIns="91425" anchor="t" anchorCtr="0">
            <a:noAutofit/>
          </a:bodyPr>
          <a:lstStyle/>
          <a:p>
            <a:pPr marL="0" lvl="0" indent="0" rtl="0">
              <a:buNone/>
            </a:pPr>
            <a:r>
              <a:rPr lang="en" sz="2400" b="1" dirty="0" smtClean="0">
                <a:solidFill>
                  <a:srgbClr val="000000"/>
                </a:solidFill>
              </a:rPr>
              <a:t>Date</a:t>
            </a:r>
            <a:r>
              <a:rPr lang="en" sz="2400" b="1" dirty="0">
                <a:solidFill>
                  <a:srgbClr val="000000"/>
                </a:solidFill>
              </a:rPr>
              <a:t>: </a:t>
            </a:r>
            <a:r>
              <a:rPr lang="en" sz="2400" dirty="0">
                <a:solidFill>
                  <a:srgbClr val="000000"/>
                </a:solidFill>
              </a:rPr>
              <a:t>May 13, </a:t>
            </a:r>
            <a:r>
              <a:rPr lang="en" sz="2400" dirty="0" smtClean="0">
                <a:solidFill>
                  <a:srgbClr val="000000"/>
                </a:solidFill>
              </a:rPr>
              <a:t>2014</a:t>
            </a:r>
            <a:endParaRPr lang="en-US" sz="2400" dirty="0" smtClean="0">
              <a:solidFill>
                <a:srgbClr val="000000"/>
              </a:solidFill>
            </a:endParaRPr>
          </a:p>
          <a:p>
            <a:pPr marL="0" lvl="0" indent="0" rtl="0">
              <a:buNone/>
            </a:pPr>
            <a:r>
              <a:rPr lang="en-US" sz="2400" b="1" dirty="0" smtClean="0">
                <a:solidFill>
                  <a:srgbClr val="000000"/>
                </a:solidFill>
              </a:rPr>
              <a:t>Time: </a:t>
            </a:r>
            <a:r>
              <a:rPr lang="en" sz="2400" dirty="0" smtClean="0">
                <a:solidFill>
                  <a:srgbClr val="000000"/>
                </a:solidFill>
              </a:rPr>
              <a:t>1pm-3pm </a:t>
            </a:r>
            <a:endParaRPr lang="en" sz="2400" dirty="0">
              <a:solidFill>
                <a:srgbClr val="000000"/>
              </a:solidFill>
            </a:endParaRPr>
          </a:p>
          <a:p>
            <a:pPr>
              <a:buNone/>
            </a:pPr>
            <a:r>
              <a:rPr lang="en" sz="2400" b="1" dirty="0" smtClean="0">
                <a:solidFill>
                  <a:srgbClr val="000000"/>
                </a:solidFill>
              </a:rPr>
              <a:t>Location</a:t>
            </a:r>
            <a:r>
              <a:rPr lang="en" sz="2400" b="1" dirty="0">
                <a:solidFill>
                  <a:srgbClr val="000000"/>
                </a:solidFill>
              </a:rPr>
              <a:t>: </a:t>
            </a:r>
            <a:r>
              <a:rPr lang="en" sz="2400" dirty="0">
                <a:solidFill>
                  <a:srgbClr val="000000"/>
                </a:solidFill>
              </a:rPr>
              <a:t>CCSR</a:t>
            </a:r>
          </a:p>
        </p:txBody>
      </p:sp>
      <p:pic>
        <p:nvPicPr>
          <p:cNvPr id="139" name="Shape 139"/>
          <p:cNvPicPr preferRelativeResize="0"/>
          <p:nvPr/>
        </p:nvPicPr>
        <p:blipFill>
          <a:blip r:embed="rId3"/>
          <a:stretch>
            <a:fillRect/>
          </a:stretch>
        </p:blipFill>
        <p:spPr>
          <a:xfrm>
            <a:off x="4146452" y="1736325"/>
            <a:ext cx="4540351" cy="2553924"/>
          </a:xfrm>
          <a:prstGeom prst="rect">
            <a:avLst/>
          </a:prstGeom>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title"/>
          </p:nvPr>
        </p:nvSpPr>
        <p:spPr>
          <a:prstGeom prst="rect">
            <a:avLst/>
          </a:prstGeom>
        </p:spPr>
        <p:txBody>
          <a:bodyPr lIns="91425" tIns="91425" rIns="91425" bIns="91425" anchor="b" anchorCtr="0">
            <a:noAutofit/>
          </a:bodyPr>
          <a:lstStyle/>
          <a:p>
            <a:pPr>
              <a:buNone/>
            </a:pPr>
            <a:r>
              <a:rPr lang="en"/>
              <a:t>WHO WE ARE</a:t>
            </a:r>
          </a:p>
        </p:txBody>
      </p:sp>
      <p:sp>
        <p:nvSpPr>
          <p:cNvPr id="30" name="Shape 30"/>
          <p:cNvSpPr txBox="1">
            <a:spLocks noGrp="1"/>
          </p:cNvSpPr>
          <p:nvPr>
            <p:ph type="body" idx="1"/>
          </p:nvPr>
        </p:nvSpPr>
        <p:spPr>
          <a:prstGeom prst="rect">
            <a:avLst/>
          </a:prstGeom>
        </p:spPr>
        <p:txBody>
          <a:bodyPr lIns="91425" tIns="91425" rIns="91425" bIns="91425" anchor="t" anchorCtr="0">
            <a:noAutofit/>
          </a:bodyPr>
          <a:lstStyle/>
          <a:p>
            <a:pPr marL="0" indent="0">
              <a:buNone/>
            </a:pPr>
            <a:endParaRPr dirty="0"/>
          </a:p>
        </p:txBody>
      </p:sp>
      <p:pic>
        <p:nvPicPr>
          <p:cNvPr id="31" name="Shape 31"/>
          <p:cNvPicPr preferRelativeResize="0"/>
          <p:nvPr/>
        </p:nvPicPr>
        <p:blipFill rotWithShape="1">
          <a:blip r:embed="rId3"/>
          <a:srcRect t="19744"/>
          <a:stretch/>
        </p:blipFill>
        <p:spPr>
          <a:xfrm>
            <a:off x="942025" y="1492401"/>
            <a:ext cx="7054008" cy="3090457"/>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Partnerships</a:t>
            </a:r>
            <a:endParaRPr lang="en-US" dirty="0"/>
          </a:p>
        </p:txBody>
      </p:sp>
      <p:sp>
        <p:nvSpPr>
          <p:cNvPr id="3" name="Text Placeholder 2"/>
          <p:cNvSpPr>
            <a:spLocks noGrp="1"/>
          </p:cNvSpPr>
          <p:nvPr>
            <p:ph type="body" idx="1"/>
          </p:nvPr>
        </p:nvSpPr>
        <p:spPr>
          <a:xfrm>
            <a:off x="996001" y="1267496"/>
            <a:ext cx="7336187" cy="608553"/>
          </a:xfrm>
        </p:spPr>
        <p:txBody>
          <a:bodyPr>
            <a:noAutofit/>
          </a:bodyPr>
          <a:lstStyle/>
          <a:p>
            <a:pPr marL="0" indent="0">
              <a:buNone/>
            </a:pPr>
            <a:r>
              <a:rPr lang="en-US" sz="2500" b="1" dirty="0" smtClean="0">
                <a:solidFill>
                  <a:srgbClr val="000000"/>
                </a:solidFill>
              </a:rPr>
              <a:t>Stanford Medical Scribe Fellowship Program </a:t>
            </a:r>
            <a:endParaRPr lang="en-US" sz="2500" b="1" dirty="0">
              <a:solidFill>
                <a:srgbClr val="000000"/>
              </a:solidFill>
            </a:endParaRPr>
          </a:p>
        </p:txBody>
      </p:sp>
      <p:pic>
        <p:nvPicPr>
          <p:cNvPr id="4" name="Picture 3" descr="inGeniusPrep-logo(Final).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8857" y="846628"/>
            <a:ext cx="3974523" cy="5143500"/>
          </a:xfrm>
          <a:prstGeom prst="rect">
            <a:avLst/>
          </a:prstGeom>
        </p:spPr>
      </p:pic>
    </p:spTree>
    <p:extLst>
      <p:ext uri="{BB962C8B-B14F-4D97-AF65-F5344CB8AC3E}">
        <p14:creationId xmlns:p14="http://schemas.microsoft.com/office/powerpoint/2010/main" val="112550199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Shape 50"/>
          <p:cNvSpPr txBox="1">
            <a:spLocks noGrp="1"/>
          </p:cNvSpPr>
          <p:nvPr>
            <p:ph type="ctrTitle"/>
          </p:nvPr>
        </p:nvSpPr>
        <p:spPr>
          <a:xfrm>
            <a:off x="685800" y="0"/>
            <a:ext cx="7772400" cy="2795999"/>
          </a:xfrm>
          <a:prstGeom prst="rect">
            <a:avLst/>
          </a:prstGeom>
        </p:spPr>
        <p:txBody>
          <a:bodyPr lIns="91425" tIns="91425" rIns="91425" bIns="91425" anchor="b" anchorCtr="0">
            <a:noAutofit/>
          </a:bodyPr>
          <a:lstStyle/>
          <a:p>
            <a:pPr>
              <a:buNone/>
            </a:pPr>
            <a:r>
              <a:rPr lang="en-US" b="1" dirty="0" smtClean="0"/>
              <a:t>Poll Questions</a:t>
            </a:r>
            <a:endParaRPr lang="en" b="1" dirty="0"/>
          </a:p>
        </p:txBody>
      </p:sp>
      <p:sp>
        <p:nvSpPr>
          <p:cNvPr id="51" name="Shape 51"/>
          <p:cNvSpPr txBox="1"/>
          <p:nvPr/>
        </p:nvSpPr>
        <p:spPr>
          <a:xfrm>
            <a:off x="4342150" y="3475501"/>
            <a:ext cx="4388700" cy="903899"/>
          </a:xfrm>
          <a:prstGeom prst="rect">
            <a:avLst/>
          </a:prstGeom>
        </p:spPr>
        <p:txBody>
          <a:bodyPr lIns="91425" tIns="91425" rIns="91425" bIns="91425" anchor="t" anchorCtr="0">
            <a:noAutofit/>
          </a:bodyPr>
          <a:lstStyle/>
          <a:p>
            <a:pPr>
              <a:buNone/>
            </a:pPr>
            <a:r>
              <a:rPr lang="en" sz="2400" dirty="0"/>
              <a:t>Pull out your </a:t>
            </a:r>
            <a:r>
              <a:rPr lang="en" sz="2400" dirty="0" smtClean="0"/>
              <a:t>phones </a:t>
            </a:r>
            <a:r>
              <a:rPr lang="en" sz="2400" dirty="0"/>
              <a:t>and text answers to: </a:t>
            </a:r>
            <a:r>
              <a:rPr lang="en" sz="2400" b="1" dirty="0"/>
              <a:t>22333</a:t>
            </a:r>
          </a:p>
        </p:txBody>
      </p:sp>
      <p:sp>
        <p:nvSpPr>
          <p:cNvPr id="52" name="Shape 52"/>
          <p:cNvSpPr txBox="1"/>
          <p:nvPr/>
        </p:nvSpPr>
        <p:spPr>
          <a:xfrm>
            <a:off x="0" y="4869290"/>
            <a:ext cx="2664900" cy="274210"/>
          </a:xfrm>
          <a:prstGeom prst="rect">
            <a:avLst/>
          </a:prstGeom>
        </p:spPr>
        <p:txBody>
          <a:bodyPr lIns="91425" tIns="91425" rIns="91425" bIns="91425" anchor="t" anchorCtr="0">
            <a:noAutofit/>
          </a:bodyPr>
          <a:lstStyle/>
          <a:p>
            <a:pPr>
              <a:buNone/>
            </a:pPr>
            <a:r>
              <a:rPr lang="en" sz="800" dirty="0"/>
              <a:t>Go to </a:t>
            </a:r>
            <a:r>
              <a:rPr lang="en" sz="800" u="sng" dirty="0">
                <a:solidFill>
                  <a:schemeClr val="hlink"/>
                </a:solidFill>
                <a:hlinkClick r:id="rId3"/>
              </a:rPr>
              <a:t>www.pollev.com</a:t>
            </a:r>
            <a:r>
              <a:rPr lang="en" sz="800" dirty="0"/>
              <a:t> and download </a:t>
            </a:r>
            <a:r>
              <a:rPr lang="en-US" sz="800" dirty="0" smtClean="0"/>
              <a:t>the </a:t>
            </a:r>
            <a:r>
              <a:rPr lang="en" sz="800" dirty="0" smtClean="0"/>
              <a:t>free </a:t>
            </a:r>
            <a:r>
              <a:rPr lang="en" sz="800" dirty="0"/>
              <a:t>app!</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16"/>
            <a:ext cx="9144000" cy="1002717"/>
          </a:xfrm>
        </p:spPr>
        <p:txBody>
          <a:bodyPr/>
          <a:lstStyle/>
          <a:p>
            <a:r>
              <a:rPr lang="en-US" sz="3600" dirty="0"/>
              <a:t/>
            </a:r>
            <a:br>
              <a:rPr lang="en-US" sz="3600" dirty="0"/>
            </a:br>
            <a:r>
              <a:rPr lang="en-US" sz="3600" dirty="0" smtClean="0"/>
              <a:t>What’s your general interest in APAMSA?</a:t>
            </a:r>
            <a:endParaRPr lang="en-US" sz="3600" dirty="0"/>
          </a:p>
        </p:txBody>
      </p:sp>
      <p:sp>
        <p:nvSpPr>
          <p:cNvPr id="3" name="Content Placeholder 2"/>
          <p:cNvSpPr>
            <a:spLocks noGrp="1"/>
          </p:cNvSpPr>
          <p:nvPr>
            <p:ph idx="1"/>
          </p:nvPr>
        </p:nvSpPr>
        <p:spPr>
          <a:xfrm>
            <a:off x="549275" y="1574939"/>
            <a:ext cx="8042276" cy="3257550"/>
          </a:xfrm>
        </p:spPr>
        <p:txBody>
          <a:bodyPr>
            <a:normAutofit/>
          </a:bodyPr>
          <a:lstStyle/>
          <a:p>
            <a:pPr marL="0" indent="0">
              <a:buNone/>
            </a:pPr>
            <a:r>
              <a:rPr lang="en-US" b="1" dirty="0" smtClean="0">
                <a:solidFill>
                  <a:schemeClr val="tx1"/>
                </a:solidFill>
              </a:rPr>
              <a:t>343556 - </a:t>
            </a:r>
            <a:r>
              <a:rPr lang="en-US" dirty="0" smtClean="0">
                <a:solidFill>
                  <a:schemeClr val="tx1"/>
                </a:solidFill>
              </a:rPr>
              <a:t>finding </a:t>
            </a:r>
            <a:r>
              <a:rPr lang="en-US" dirty="0">
                <a:solidFill>
                  <a:schemeClr val="tx1"/>
                </a:solidFill>
              </a:rPr>
              <a:t>a premed community</a:t>
            </a:r>
          </a:p>
          <a:p>
            <a:pPr marL="0" indent="0">
              <a:buNone/>
            </a:pPr>
            <a:r>
              <a:rPr lang="en-US" b="1" dirty="0" smtClean="0">
                <a:solidFill>
                  <a:schemeClr val="tx1"/>
                </a:solidFill>
              </a:rPr>
              <a:t>343577 - </a:t>
            </a:r>
            <a:r>
              <a:rPr lang="en-US" dirty="0" smtClean="0">
                <a:solidFill>
                  <a:schemeClr val="tx1"/>
                </a:solidFill>
              </a:rPr>
              <a:t>getting </a:t>
            </a:r>
            <a:r>
              <a:rPr lang="en-US" dirty="0">
                <a:solidFill>
                  <a:schemeClr val="tx1"/>
                </a:solidFill>
              </a:rPr>
              <a:t>involved in the API community on </a:t>
            </a:r>
            <a:r>
              <a:rPr lang="en-US" dirty="0" smtClean="0">
                <a:solidFill>
                  <a:schemeClr val="tx1"/>
                </a:solidFill>
              </a:rPr>
              <a:t>campus</a:t>
            </a:r>
            <a:endParaRPr lang="en-US" dirty="0">
              <a:solidFill>
                <a:schemeClr val="tx1"/>
              </a:solidFill>
            </a:endParaRPr>
          </a:p>
          <a:p>
            <a:pPr marL="0" indent="0">
              <a:buNone/>
            </a:pPr>
            <a:r>
              <a:rPr lang="en-US" b="1" dirty="0" smtClean="0">
                <a:solidFill>
                  <a:schemeClr val="tx1"/>
                </a:solidFill>
              </a:rPr>
              <a:t>343581 - </a:t>
            </a:r>
            <a:r>
              <a:rPr lang="en-US" dirty="0" smtClean="0">
                <a:solidFill>
                  <a:schemeClr val="tx1"/>
                </a:solidFill>
              </a:rPr>
              <a:t>discovering </a:t>
            </a:r>
            <a:r>
              <a:rPr lang="en-US" dirty="0">
                <a:solidFill>
                  <a:schemeClr val="tx1"/>
                </a:solidFill>
              </a:rPr>
              <a:t>other premed opportunities</a:t>
            </a:r>
          </a:p>
          <a:p>
            <a:pPr marL="0" indent="0">
              <a:buNone/>
            </a:pPr>
            <a:r>
              <a:rPr lang="en-US" b="1" dirty="0" smtClean="0">
                <a:solidFill>
                  <a:schemeClr val="tx1"/>
                </a:solidFill>
              </a:rPr>
              <a:t>343694 - </a:t>
            </a:r>
            <a:r>
              <a:rPr lang="en-US" dirty="0" smtClean="0">
                <a:solidFill>
                  <a:schemeClr val="tx1"/>
                </a:solidFill>
              </a:rPr>
              <a:t>join APAMSA </a:t>
            </a:r>
            <a:r>
              <a:rPr lang="en-US" dirty="0">
                <a:solidFill>
                  <a:schemeClr val="tx1"/>
                </a:solidFill>
              </a:rPr>
              <a:t>as part of the leadership board</a:t>
            </a:r>
          </a:p>
        </p:txBody>
      </p:sp>
      <p:sp>
        <p:nvSpPr>
          <p:cNvPr id="4" name="Shape 51"/>
          <p:cNvSpPr txBox="1"/>
          <p:nvPr/>
        </p:nvSpPr>
        <p:spPr>
          <a:xfrm>
            <a:off x="6072507" y="4521984"/>
            <a:ext cx="3248958" cy="649208"/>
          </a:xfrm>
          <a:prstGeom prst="rect">
            <a:avLst/>
          </a:prstGeom>
        </p:spPr>
        <p:txBody>
          <a:bodyPr lIns="91425" tIns="91425" rIns="91425" bIns="91425" anchor="t" anchorCtr="0">
            <a:noAutofit/>
          </a:bodyPr>
          <a:lstStyle/>
          <a:p>
            <a:pPr>
              <a:buNone/>
            </a:pPr>
            <a:r>
              <a:rPr lang="en" sz="2400" i="1" dirty="0" smtClean="0"/>
              <a:t>text </a:t>
            </a:r>
            <a:r>
              <a:rPr lang="en-US" sz="2400" i="1" dirty="0" smtClean="0"/>
              <a:t>a code</a:t>
            </a:r>
            <a:r>
              <a:rPr lang="en" sz="2400" i="1" dirty="0" smtClean="0"/>
              <a:t> </a:t>
            </a:r>
            <a:r>
              <a:rPr lang="en" sz="2400" i="1" dirty="0"/>
              <a:t>to: </a:t>
            </a:r>
            <a:r>
              <a:rPr lang="en" sz="2400" b="1" i="1" dirty="0"/>
              <a:t>22333</a:t>
            </a:r>
          </a:p>
        </p:txBody>
      </p:sp>
    </p:spTree>
    <p:extLst>
      <p:ext uri="{BB962C8B-B14F-4D97-AF65-F5344CB8AC3E}">
        <p14:creationId xmlns:p14="http://schemas.microsoft.com/office/powerpoint/2010/main" val="235827782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340442"/>
            <a:ext cx="8042276" cy="1002717"/>
          </a:xfrm>
        </p:spPr>
        <p:txBody>
          <a:bodyPr/>
          <a:lstStyle/>
          <a:p>
            <a:r>
              <a:rPr lang="en-US" sz="3700" dirty="0"/>
              <a:t>What sort of events are </a:t>
            </a:r>
            <a:r>
              <a:rPr lang="en-US" sz="3700" dirty="0" smtClean="0"/>
              <a:t>you most </a:t>
            </a:r>
            <a:r>
              <a:rPr lang="en-US" sz="3700" dirty="0"/>
              <a:t>interested in seeing us </a:t>
            </a:r>
            <a:r>
              <a:rPr lang="en-US" sz="3700" dirty="0" smtClean="0"/>
              <a:t>host?</a:t>
            </a:r>
            <a:endParaRPr lang="en-US" sz="3700" dirty="0"/>
          </a:p>
        </p:txBody>
      </p:sp>
      <p:sp>
        <p:nvSpPr>
          <p:cNvPr id="3" name="Content Placeholder 2"/>
          <p:cNvSpPr>
            <a:spLocks noGrp="1"/>
          </p:cNvSpPr>
          <p:nvPr>
            <p:ph idx="1"/>
          </p:nvPr>
        </p:nvSpPr>
        <p:spPr>
          <a:xfrm>
            <a:off x="549275" y="1508015"/>
            <a:ext cx="8042276" cy="3257550"/>
          </a:xfrm>
        </p:spPr>
        <p:txBody>
          <a:bodyPr>
            <a:normAutofit fontScale="92500"/>
          </a:bodyPr>
          <a:lstStyle/>
          <a:p>
            <a:pPr marL="0" indent="0">
              <a:buNone/>
            </a:pPr>
            <a:r>
              <a:rPr lang="en-US" b="1" dirty="0" smtClean="0">
                <a:solidFill>
                  <a:srgbClr val="000000"/>
                </a:solidFill>
              </a:rPr>
              <a:t>86630 - </a:t>
            </a:r>
            <a:r>
              <a:rPr lang="en-US" dirty="0" smtClean="0">
                <a:solidFill>
                  <a:srgbClr val="000000"/>
                </a:solidFill>
              </a:rPr>
              <a:t>study </a:t>
            </a:r>
            <a:r>
              <a:rPr lang="en-US" dirty="0" smtClean="0">
                <a:solidFill>
                  <a:srgbClr val="000000"/>
                </a:solidFill>
              </a:rPr>
              <a:t>sessions </a:t>
            </a:r>
            <a:r>
              <a:rPr lang="en-US" dirty="0">
                <a:solidFill>
                  <a:srgbClr val="000000"/>
                </a:solidFill>
              </a:rPr>
              <a:t>with </a:t>
            </a:r>
            <a:r>
              <a:rPr lang="en-US" dirty="0" smtClean="0">
                <a:solidFill>
                  <a:srgbClr val="000000"/>
                </a:solidFill>
              </a:rPr>
              <a:t>snacks and </a:t>
            </a:r>
            <a:r>
              <a:rPr lang="en-US" dirty="0" err="1" smtClean="0">
                <a:solidFill>
                  <a:srgbClr val="000000"/>
                </a:solidFill>
              </a:rPr>
              <a:t>boba</a:t>
            </a:r>
            <a:r>
              <a:rPr lang="en-US" dirty="0" smtClean="0">
                <a:solidFill>
                  <a:srgbClr val="000000"/>
                </a:solidFill>
              </a:rPr>
              <a:t> of course</a:t>
            </a:r>
          </a:p>
          <a:p>
            <a:pPr marL="0" indent="0">
              <a:buNone/>
            </a:pPr>
            <a:r>
              <a:rPr lang="en-US" b="1" dirty="0" smtClean="0">
                <a:solidFill>
                  <a:srgbClr val="000000"/>
                </a:solidFill>
              </a:rPr>
              <a:t>86695 - </a:t>
            </a:r>
            <a:r>
              <a:rPr lang="en-US" dirty="0" smtClean="0">
                <a:solidFill>
                  <a:srgbClr val="000000"/>
                </a:solidFill>
              </a:rPr>
              <a:t>speaker </a:t>
            </a:r>
            <a:r>
              <a:rPr lang="en-US" dirty="0">
                <a:solidFill>
                  <a:srgbClr val="000000"/>
                </a:solidFill>
              </a:rPr>
              <a:t>panels </a:t>
            </a:r>
            <a:r>
              <a:rPr lang="en-US" dirty="0" smtClean="0">
                <a:solidFill>
                  <a:srgbClr val="000000"/>
                </a:solidFill>
              </a:rPr>
              <a:t>about the </a:t>
            </a:r>
            <a:r>
              <a:rPr lang="en-US" dirty="0">
                <a:solidFill>
                  <a:srgbClr val="000000"/>
                </a:solidFill>
              </a:rPr>
              <a:t>pre-med </a:t>
            </a:r>
            <a:r>
              <a:rPr lang="en-US" dirty="0" smtClean="0">
                <a:solidFill>
                  <a:srgbClr val="000000"/>
                </a:solidFill>
              </a:rPr>
              <a:t>journey</a:t>
            </a:r>
            <a:endParaRPr lang="en-US" dirty="0">
              <a:solidFill>
                <a:srgbClr val="000000"/>
              </a:solidFill>
            </a:endParaRPr>
          </a:p>
          <a:p>
            <a:pPr marL="0" indent="0">
              <a:buNone/>
            </a:pPr>
            <a:r>
              <a:rPr lang="en-US" b="1" dirty="0" smtClean="0">
                <a:solidFill>
                  <a:srgbClr val="000000"/>
                </a:solidFill>
              </a:rPr>
              <a:t>343506 -</a:t>
            </a:r>
            <a:r>
              <a:rPr lang="en-US" dirty="0" smtClean="0">
                <a:solidFill>
                  <a:srgbClr val="000000"/>
                </a:solidFill>
              </a:rPr>
              <a:t> </a:t>
            </a:r>
            <a:r>
              <a:rPr lang="en-US" dirty="0" smtClean="0">
                <a:solidFill>
                  <a:srgbClr val="000000"/>
                </a:solidFill>
              </a:rPr>
              <a:t>events related to API health disparities both locally and internationally</a:t>
            </a:r>
            <a:endParaRPr lang="en-US" dirty="0">
              <a:solidFill>
                <a:srgbClr val="000000"/>
              </a:solidFill>
            </a:endParaRPr>
          </a:p>
          <a:p>
            <a:pPr marL="0" indent="0">
              <a:buNone/>
            </a:pPr>
            <a:r>
              <a:rPr lang="en-US" b="1" dirty="0" smtClean="0">
                <a:solidFill>
                  <a:srgbClr val="000000"/>
                </a:solidFill>
              </a:rPr>
              <a:t>343537 - </a:t>
            </a:r>
            <a:r>
              <a:rPr lang="en-US" dirty="0" smtClean="0">
                <a:solidFill>
                  <a:srgbClr val="000000"/>
                </a:solidFill>
              </a:rPr>
              <a:t>social </a:t>
            </a:r>
            <a:r>
              <a:rPr lang="en-US" dirty="0">
                <a:solidFill>
                  <a:srgbClr val="000000"/>
                </a:solidFill>
              </a:rPr>
              <a:t>and stress relief nights</a:t>
            </a:r>
          </a:p>
          <a:p>
            <a:pPr marL="0" indent="0">
              <a:buNone/>
            </a:pPr>
            <a:r>
              <a:rPr lang="en-US" b="1" dirty="0" smtClean="0">
                <a:solidFill>
                  <a:srgbClr val="000000"/>
                </a:solidFill>
              </a:rPr>
              <a:t>343548 - </a:t>
            </a:r>
            <a:r>
              <a:rPr lang="en-US" dirty="0" smtClean="0">
                <a:solidFill>
                  <a:srgbClr val="000000"/>
                </a:solidFill>
              </a:rPr>
              <a:t>other </a:t>
            </a:r>
            <a:r>
              <a:rPr lang="en-US" dirty="0">
                <a:solidFill>
                  <a:srgbClr val="000000"/>
                </a:solidFill>
              </a:rPr>
              <a:t>-- I'll send you my ideas!</a:t>
            </a:r>
          </a:p>
        </p:txBody>
      </p:sp>
      <p:sp>
        <p:nvSpPr>
          <p:cNvPr id="4" name="Shape 51"/>
          <p:cNvSpPr txBox="1"/>
          <p:nvPr/>
        </p:nvSpPr>
        <p:spPr>
          <a:xfrm>
            <a:off x="6093944" y="4494292"/>
            <a:ext cx="3248958" cy="649208"/>
          </a:xfrm>
          <a:prstGeom prst="rect">
            <a:avLst/>
          </a:prstGeom>
        </p:spPr>
        <p:txBody>
          <a:bodyPr lIns="91425" tIns="91425" rIns="91425" bIns="91425" anchor="t" anchorCtr="0">
            <a:noAutofit/>
          </a:bodyPr>
          <a:lstStyle/>
          <a:p>
            <a:pPr>
              <a:buNone/>
            </a:pPr>
            <a:r>
              <a:rPr lang="en" sz="2400" i="1" dirty="0" smtClean="0"/>
              <a:t>text </a:t>
            </a:r>
            <a:r>
              <a:rPr lang="en-US" sz="2400" i="1" dirty="0" smtClean="0"/>
              <a:t>a code</a:t>
            </a:r>
            <a:r>
              <a:rPr lang="en" sz="2400" i="1" dirty="0" smtClean="0"/>
              <a:t> </a:t>
            </a:r>
            <a:r>
              <a:rPr lang="en" sz="2400" i="1" dirty="0"/>
              <a:t>to: </a:t>
            </a:r>
            <a:r>
              <a:rPr lang="en" sz="2400" b="1" i="1" dirty="0"/>
              <a:t>22333</a:t>
            </a:r>
          </a:p>
        </p:txBody>
      </p:sp>
    </p:spTree>
    <p:extLst>
      <p:ext uri="{BB962C8B-B14F-4D97-AF65-F5344CB8AC3E}">
        <p14:creationId xmlns:p14="http://schemas.microsoft.com/office/powerpoint/2010/main" val="99575903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197434"/>
            <a:ext cx="8042276" cy="1002717"/>
          </a:xfrm>
        </p:spPr>
        <p:txBody>
          <a:bodyPr/>
          <a:lstStyle/>
          <a:p>
            <a:r>
              <a:rPr lang="en-US" sz="3500" dirty="0" smtClean="0"/>
              <a:t>What initiatives are you most interested in pursuing with APAMSA?</a:t>
            </a:r>
            <a:endParaRPr lang="en-US" sz="3500" dirty="0"/>
          </a:p>
        </p:txBody>
      </p:sp>
      <p:sp>
        <p:nvSpPr>
          <p:cNvPr id="3" name="Content Placeholder 2"/>
          <p:cNvSpPr>
            <a:spLocks noGrp="1"/>
          </p:cNvSpPr>
          <p:nvPr>
            <p:ph idx="1"/>
          </p:nvPr>
        </p:nvSpPr>
        <p:spPr>
          <a:xfrm>
            <a:off x="471452" y="1435759"/>
            <a:ext cx="8255217" cy="3257550"/>
          </a:xfrm>
        </p:spPr>
        <p:txBody>
          <a:bodyPr>
            <a:normAutofit fontScale="92500" lnSpcReduction="20000"/>
          </a:bodyPr>
          <a:lstStyle/>
          <a:p>
            <a:pPr marL="0" indent="0">
              <a:buNone/>
            </a:pPr>
            <a:r>
              <a:rPr lang="en-US" b="1" dirty="0" smtClean="0">
                <a:solidFill>
                  <a:srgbClr val="000000"/>
                </a:solidFill>
              </a:rPr>
              <a:t>343784 - </a:t>
            </a:r>
            <a:r>
              <a:rPr lang="en-US" dirty="0" smtClean="0">
                <a:solidFill>
                  <a:srgbClr val="000000"/>
                </a:solidFill>
              </a:rPr>
              <a:t>medical</a:t>
            </a:r>
            <a:r>
              <a:rPr lang="en-US" dirty="0" smtClean="0">
                <a:solidFill>
                  <a:srgbClr val="000000"/>
                </a:solidFill>
              </a:rPr>
              <a:t>/clinical opportunities for pre-med students</a:t>
            </a:r>
          </a:p>
          <a:p>
            <a:pPr marL="0" indent="0">
              <a:buNone/>
            </a:pPr>
            <a:r>
              <a:rPr lang="en-US" b="1" dirty="0" smtClean="0">
                <a:solidFill>
                  <a:srgbClr val="000000"/>
                </a:solidFill>
              </a:rPr>
              <a:t>343791 -</a:t>
            </a:r>
            <a:r>
              <a:rPr lang="en-US" dirty="0" smtClean="0">
                <a:solidFill>
                  <a:srgbClr val="000000"/>
                </a:solidFill>
              </a:rPr>
              <a:t> </a:t>
            </a:r>
            <a:r>
              <a:rPr lang="en-US" dirty="0" smtClean="0">
                <a:solidFill>
                  <a:srgbClr val="000000"/>
                </a:solidFill>
              </a:rPr>
              <a:t>spreading awareness of API health disparities</a:t>
            </a:r>
          </a:p>
          <a:p>
            <a:pPr marL="0" indent="0">
              <a:buNone/>
            </a:pPr>
            <a:r>
              <a:rPr lang="en-US" b="1" dirty="0" smtClean="0">
                <a:solidFill>
                  <a:srgbClr val="000000"/>
                </a:solidFill>
              </a:rPr>
              <a:t>343805 - </a:t>
            </a:r>
            <a:r>
              <a:rPr lang="en-US" dirty="0" smtClean="0">
                <a:solidFill>
                  <a:srgbClr val="000000"/>
                </a:solidFill>
              </a:rPr>
              <a:t>developing </a:t>
            </a:r>
            <a:r>
              <a:rPr lang="en-US" dirty="0" smtClean="0">
                <a:solidFill>
                  <a:srgbClr val="000000"/>
                </a:solidFill>
              </a:rPr>
              <a:t>programs/partnerships with on campus and local community organizations</a:t>
            </a:r>
          </a:p>
          <a:p>
            <a:pPr marL="0" indent="0">
              <a:buNone/>
            </a:pPr>
            <a:r>
              <a:rPr lang="en-US" b="1" dirty="0" smtClean="0">
                <a:solidFill>
                  <a:srgbClr val="000000"/>
                </a:solidFill>
              </a:rPr>
              <a:t>343866 - </a:t>
            </a:r>
            <a:r>
              <a:rPr lang="en-US" dirty="0" smtClean="0">
                <a:solidFill>
                  <a:srgbClr val="000000"/>
                </a:solidFill>
              </a:rPr>
              <a:t>building </a:t>
            </a:r>
            <a:r>
              <a:rPr lang="en-US" dirty="0" smtClean="0">
                <a:solidFill>
                  <a:srgbClr val="000000"/>
                </a:solidFill>
              </a:rPr>
              <a:t>a stronger pre-med community on campus</a:t>
            </a:r>
          </a:p>
          <a:p>
            <a:pPr marL="0" indent="0">
              <a:buNone/>
            </a:pPr>
            <a:r>
              <a:rPr lang="en-US" b="1" dirty="0" smtClean="0">
                <a:solidFill>
                  <a:srgbClr val="000000"/>
                </a:solidFill>
              </a:rPr>
              <a:t>437063 -</a:t>
            </a:r>
            <a:r>
              <a:rPr lang="en-US" dirty="0" smtClean="0">
                <a:solidFill>
                  <a:srgbClr val="000000"/>
                </a:solidFill>
              </a:rPr>
              <a:t> </a:t>
            </a:r>
            <a:r>
              <a:rPr lang="en-US" dirty="0">
                <a:solidFill>
                  <a:srgbClr val="000000"/>
                </a:solidFill>
              </a:rPr>
              <a:t>other -- I'll send you my ideas</a:t>
            </a:r>
            <a:r>
              <a:rPr lang="en-US" dirty="0" smtClean="0">
                <a:solidFill>
                  <a:srgbClr val="000000"/>
                </a:solidFill>
              </a:rPr>
              <a:t>!</a:t>
            </a:r>
            <a:endParaRPr lang="en-US" dirty="0">
              <a:solidFill>
                <a:srgbClr val="000000"/>
              </a:solidFill>
            </a:endParaRPr>
          </a:p>
        </p:txBody>
      </p:sp>
      <p:sp>
        <p:nvSpPr>
          <p:cNvPr id="4" name="Shape 51"/>
          <p:cNvSpPr txBox="1"/>
          <p:nvPr/>
        </p:nvSpPr>
        <p:spPr>
          <a:xfrm>
            <a:off x="6175074" y="4571248"/>
            <a:ext cx="3248958" cy="649208"/>
          </a:xfrm>
          <a:prstGeom prst="rect">
            <a:avLst/>
          </a:prstGeom>
        </p:spPr>
        <p:txBody>
          <a:bodyPr lIns="91425" tIns="91425" rIns="91425" bIns="91425" anchor="t" anchorCtr="0">
            <a:noAutofit/>
          </a:bodyPr>
          <a:lstStyle/>
          <a:p>
            <a:pPr>
              <a:buNone/>
            </a:pPr>
            <a:r>
              <a:rPr lang="en" sz="2400" i="1" dirty="0" smtClean="0"/>
              <a:t>text </a:t>
            </a:r>
            <a:r>
              <a:rPr lang="en-US" sz="2400" i="1" dirty="0" smtClean="0"/>
              <a:t>a code</a:t>
            </a:r>
            <a:r>
              <a:rPr lang="en" sz="2400" i="1" dirty="0" smtClean="0"/>
              <a:t> </a:t>
            </a:r>
            <a:r>
              <a:rPr lang="en" sz="2400" i="1" dirty="0"/>
              <a:t>to: </a:t>
            </a:r>
            <a:r>
              <a:rPr lang="en" sz="2400" b="1" i="1" dirty="0"/>
              <a:t>22333</a:t>
            </a:r>
          </a:p>
        </p:txBody>
      </p:sp>
    </p:spTree>
    <p:extLst>
      <p:ext uri="{BB962C8B-B14F-4D97-AF65-F5344CB8AC3E}">
        <p14:creationId xmlns:p14="http://schemas.microsoft.com/office/powerpoint/2010/main" val="343396424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prstGeom prst="rect">
            <a:avLst/>
          </a:prstGeom>
        </p:spPr>
        <p:txBody>
          <a:bodyPr lIns="91425" tIns="91425" rIns="91425" bIns="91425" anchor="b" anchorCtr="0">
            <a:noAutofit/>
          </a:bodyPr>
          <a:lstStyle/>
          <a:p>
            <a:pPr>
              <a:buNone/>
            </a:pPr>
            <a:r>
              <a:rPr lang="en" dirty="0"/>
              <a:t>Get </a:t>
            </a:r>
            <a:r>
              <a:rPr lang="en" dirty="0" smtClean="0"/>
              <a:t>Involved</a:t>
            </a:r>
            <a:r>
              <a:rPr lang="en-US" dirty="0" smtClean="0"/>
              <a:t>!</a:t>
            </a:r>
            <a:endParaRPr lang="en" dirty="0"/>
          </a:p>
        </p:txBody>
      </p:sp>
      <p:sp>
        <p:nvSpPr>
          <p:cNvPr id="151" name="Shape 151"/>
          <p:cNvSpPr txBox="1">
            <a:spLocks noGrp="1"/>
          </p:cNvSpPr>
          <p:nvPr>
            <p:ph type="body" idx="1"/>
          </p:nvPr>
        </p:nvSpPr>
        <p:spPr>
          <a:prstGeom prst="rect">
            <a:avLst/>
          </a:prstGeom>
        </p:spPr>
        <p:txBody>
          <a:bodyPr lIns="91425" tIns="91425" rIns="91425" bIns="91425" anchor="t" anchorCtr="0">
            <a:noAutofit/>
          </a:bodyPr>
          <a:lstStyle/>
          <a:p>
            <a:pPr lvl="0" algn="ctr" rtl="0">
              <a:buNone/>
            </a:pPr>
            <a:r>
              <a:rPr lang="en" sz="2500" dirty="0">
                <a:solidFill>
                  <a:schemeClr val="tx1"/>
                </a:solidFill>
              </a:rPr>
              <a:t>We’re looking for people who are excited and passionate about the </a:t>
            </a:r>
            <a:r>
              <a:rPr lang="en" sz="2500" dirty="0" smtClean="0">
                <a:solidFill>
                  <a:schemeClr val="tx1"/>
                </a:solidFill>
              </a:rPr>
              <a:t>organization</a:t>
            </a:r>
            <a:r>
              <a:rPr lang="en-US" sz="2500" dirty="0" smtClean="0">
                <a:solidFill>
                  <a:schemeClr val="tx1"/>
                </a:solidFill>
              </a:rPr>
              <a:t>!</a:t>
            </a:r>
            <a:endParaRPr lang="en" sz="2500" dirty="0">
              <a:solidFill>
                <a:schemeClr val="tx1"/>
              </a:solidFill>
            </a:endParaRPr>
          </a:p>
          <a:p>
            <a:pPr marL="457200" lvl="0" indent="0" algn="ctr" rtl="0">
              <a:buNone/>
            </a:pPr>
            <a:r>
              <a:rPr lang="en" sz="2500" dirty="0" smtClean="0">
                <a:solidFill>
                  <a:schemeClr val="tx1"/>
                </a:solidFill>
              </a:rPr>
              <a:t>Learn </a:t>
            </a:r>
            <a:r>
              <a:rPr lang="en" sz="2500" dirty="0">
                <a:solidFill>
                  <a:schemeClr val="tx1"/>
                </a:solidFill>
              </a:rPr>
              <a:t>more about how </a:t>
            </a:r>
            <a:r>
              <a:rPr lang="en" sz="2500" b="1" dirty="0">
                <a:solidFill>
                  <a:schemeClr val="tx1"/>
                </a:solidFill>
              </a:rPr>
              <a:t>you</a:t>
            </a:r>
            <a:r>
              <a:rPr lang="en" sz="2500" dirty="0">
                <a:solidFill>
                  <a:schemeClr val="tx1"/>
                </a:solidFill>
              </a:rPr>
              <a:t> can </a:t>
            </a:r>
            <a:r>
              <a:rPr lang="en" sz="2500" b="1" dirty="0">
                <a:solidFill>
                  <a:schemeClr val="tx1"/>
                </a:solidFill>
              </a:rPr>
              <a:t>shape</a:t>
            </a:r>
            <a:r>
              <a:rPr lang="en" sz="2500" dirty="0">
                <a:solidFill>
                  <a:schemeClr val="tx1"/>
                </a:solidFill>
              </a:rPr>
              <a:t> the future of Stanford Pre-Med APAMSA by visiting</a:t>
            </a:r>
            <a:r>
              <a:rPr lang="en" sz="2500" dirty="0" smtClean="0">
                <a:solidFill>
                  <a:schemeClr val="tx1"/>
                </a:solidFill>
              </a:rPr>
              <a:t>:</a:t>
            </a:r>
            <a:endParaRPr lang="en-US" sz="2500" dirty="0" smtClean="0">
              <a:solidFill>
                <a:schemeClr val="tx1"/>
              </a:solidFill>
            </a:endParaRPr>
          </a:p>
          <a:p>
            <a:pPr marL="457200" lvl="0" indent="0" algn="ctr" rtl="0">
              <a:buNone/>
            </a:pPr>
            <a:r>
              <a:rPr lang="en-US" sz="2500" u="sng" dirty="0" smtClean="0">
                <a:solidFill>
                  <a:srgbClr val="0000FF"/>
                </a:solidFill>
              </a:rPr>
              <a:t>http://premed-apamsa.stanford.edu</a:t>
            </a:r>
            <a:r>
              <a:rPr lang="en-US" sz="2500" dirty="0" smtClean="0">
                <a:solidFill>
                  <a:schemeClr val="tx1"/>
                </a:solidFill>
              </a:rPr>
              <a:t> where you can find our </a:t>
            </a:r>
            <a:r>
              <a:rPr lang="en-US" sz="2500" b="1" dirty="0" smtClean="0">
                <a:solidFill>
                  <a:schemeClr val="tx1"/>
                </a:solidFill>
              </a:rPr>
              <a:t>Intern Application!</a:t>
            </a:r>
            <a:endParaRPr lang="en-US" sz="2500" dirty="0" smtClean="0">
              <a:solidFill>
                <a:schemeClr val="tx1"/>
              </a:solidFill>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57200" y="205978"/>
            <a:ext cx="8346441" cy="857250"/>
          </a:xfrm>
          <a:prstGeom prst="rect">
            <a:avLst/>
          </a:prstGeom>
        </p:spPr>
        <p:txBody>
          <a:bodyPr lIns="91425" tIns="91425" rIns="91425" bIns="91425" anchor="b" anchorCtr="0">
            <a:noAutofit/>
          </a:bodyPr>
          <a:lstStyle/>
          <a:p>
            <a:pPr>
              <a:buNone/>
            </a:pPr>
            <a:r>
              <a:rPr lang="en" dirty="0"/>
              <a:t>What is </a:t>
            </a:r>
            <a:r>
              <a:rPr lang="en-US" dirty="0" smtClean="0"/>
              <a:t>      </a:t>
            </a:r>
            <a:r>
              <a:rPr lang="en" dirty="0" smtClean="0"/>
              <a:t>                 ? </a:t>
            </a:r>
            <a:endParaRPr lang="en" dirty="0"/>
          </a:p>
        </p:txBody>
      </p:sp>
      <p:sp>
        <p:nvSpPr>
          <p:cNvPr id="37" name="Shape 37"/>
          <p:cNvSpPr txBox="1">
            <a:spLocks noGrp="1"/>
          </p:cNvSpPr>
          <p:nvPr>
            <p:ph type="body" idx="1"/>
          </p:nvPr>
        </p:nvSpPr>
        <p:spPr>
          <a:xfrm>
            <a:off x="457199" y="1359201"/>
            <a:ext cx="8346442" cy="4184999"/>
          </a:xfrm>
          <a:prstGeom prst="rect">
            <a:avLst/>
          </a:prstGeom>
        </p:spPr>
        <p:txBody>
          <a:bodyPr lIns="91425" tIns="91425" rIns="91425" bIns="91425" anchor="t" anchorCtr="0">
            <a:noAutofit/>
          </a:bodyPr>
          <a:lstStyle/>
          <a:p>
            <a:pPr marL="457200" lvl="0" indent="-387350" rtl="0">
              <a:buClr>
                <a:schemeClr val="dk1"/>
              </a:buClr>
              <a:buSzPct val="166666"/>
              <a:buFont typeface="Arial"/>
              <a:buChar char="•"/>
            </a:pPr>
            <a:r>
              <a:rPr lang="en" dirty="0">
                <a:solidFill>
                  <a:srgbClr val="000000"/>
                </a:solidFill>
              </a:rPr>
              <a:t>National organization of medical and pre-medical students</a:t>
            </a:r>
          </a:p>
          <a:p>
            <a:pPr marL="457200" lvl="0" indent="-387350" rtl="0">
              <a:buClr>
                <a:schemeClr val="dk1"/>
              </a:buClr>
              <a:buSzPct val="166666"/>
              <a:buFont typeface="Arial"/>
              <a:buChar char="•"/>
            </a:pPr>
            <a:r>
              <a:rPr lang="en" dirty="0">
                <a:solidFill>
                  <a:srgbClr val="000000"/>
                </a:solidFill>
              </a:rPr>
              <a:t>Addresses unique challenges of APIA communities </a:t>
            </a:r>
          </a:p>
          <a:p>
            <a:pPr marL="457200" lvl="0" indent="-387350" rtl="0">
              <a:buClr>
                <a:schemeClr val="dk1"/>
              </a:buClr>
              <a:buSzPct val="166666"/>
              <a:buFont typeface="Arial"/>
              <a:buChar char="•"/>
            </a:pPr>
            <a:r>
              <a:rPr lang="en" dirty="0">
                <a:solidFill>
                  <a:srgbClr val="000000"/>
                </a:solidFill>
              </a:rPr>
              <a:t>Promote health of the APIA community</a:t>
            </a:r>
          </a:p>
          <a:p>
            <a:pPr marL="457200" lvl="0" indent="-387350" rtl="0">
              <a:buClr>
                <a:schemeClr val="dk1"/>
              </a:buClr>
              <a:buSzPct val="166666"/>
              <a:buFont typeface="Arial"/>
              <a:buChar char="•"/>
            </a:pPr>
            <a:r>
              <a:rPr lang="en" dirty="0">
                <a:solidFill>
                  <a:srgbClr val="000000"/>
                </a:solidFill>
              </a:rPr>
              <a:t>Formed because “issues of APIA health were largely ignored by existing organizations”</a:t>
            </a:r>
          </a:p>
        </p:txBody>
      </p:sp>
      <p:pic>
        <p:nvPicPr>
          <p:cNvPr id="6" name="Picture 5"/>
          <p:cNvPicPr/>
          <p:nvPr/>
        </p:nvPicPr>
        <p:blipFill rotWithShape="1">
          <a:blip r:embed="rId3">
            <a:extLst>
              <a:ext uri="{28A0092B-C50C-407E-A947-70E740481C1C}">
                <a14:useLocalDpi xmlns:a14="http://schemas.microsoft.com/office/drawing/2010/main" val="0"/>
              </a:ext>
            </a:extLst>
          </a:blip>
          <a:srcRect l="27103"/>
          <a:stretch/>
        </p:blipFill>
        <p:spPr bwMode="auto">
          <a:xfrm>
            <a:off x="3377135" y="235169"/>
            <a:ext cx="4239322" cy="736528"/>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Shape 43"/>
          <p:cNvSpPr txBox="1">
            <a:spLocks noGrp="1"/>
          </p:cNvSpPr>
          <p:nvPr>
            <p:ph type="title"/>
          </p:nvPr>
        </p:nvSpPr>
        <p:spPr>
          <a:prstGeom prst="rect">
            <a:avLst/>
          </a:prstGeom>
        </p:spPr>
        <p:txBody>
          <a:bodyPr lIns="91425" tIns="91425" rIns="91425" bIns="91425" anchor="b" anchorCtr="0">
            <a:noAutofit/>
          </a:bodyPr>
          <a:lstStyle/>
          <a:p>
            <a:pPr>
              <a:buNone/>
            </a:pPr>
            <a:r>
              <a:rPr lang="en"/>
              <a:t>Our Mission</a:t>
            </a:r>
          </a:p>
        </p:txBody>
      </p:sp>
      <p:sp>
        <p:nvSpPr>
          <p:cNvPr id="44" name="Shape 44"/>
          <p:cNvSpPr txBox="1">
            <a:spLocks noGrp="1"/>
          </p:cNvSpPr>
          <p:nvPr>
            <p:ph type="body" idx="1"/>
          </p:nvPr>
        </p:nvSpPr>
        <p:spPr>
          <a:xfrm>
            <a:off x="85367" y="1063228"/>
            <a:ext cx="4427700" cy="3725699"/>
          </a:xfrm>
          <a:prstGeom prst="rect">
            <a:avLst/>
          </a:prstGeom>
        </p:spPr>
        <p:txBody>
          <a:bodyPr lIns="91425" tIns="91425" rIns="91425" bIns="91425" anchor="t" anchorCtr="0">
            <a:noAutofit/>
          </a:bodyPr>
          <a:lstStyle/>
          <a:p>
            <a:pPr marL="457200" lvl="0" indent="-419100" rtl="0">
              <a:buClr>
                <a:schemeClr val="dk1"/>
              </a:buClr>
              <a:buSzPct val="100000"/>
              <a:buFont typeface="Arial"/>
              <a:buAutoNum type="arabicPeriod"/>
            </a:pPr>
            <a:r>
              <a:rPr lang="en" dirty="0">
                <a:solidFill>
                  <a:srgbClr val="000000"/>
                </a:solidFill>
              </a:rPr>
              <a:t>Foster a community among API pre-meds and students interested in API health issues</a:t>
            </a:r>
          </a:p>
          <a:p>
            <a:pPr marL="457200" lvl="0" indent="-419100" rtl="0">
              <a:buClr>
                <a:schemeClr val="dk1"/>
              </a:buClr>
              <a:buSzPct val="100000"/>
              <a:buFont typeface="Arial"/>
              <a:buAutoNum type="arabicPeriod"/>
            </a:pPr>
            <a:r>
              <a:rPr lang="en" dirty="0">
                <a:solidFill>
                  <a:srgbClr val="000000"/>
                </a:solidFill>
              </a:rPr>
              <a:t>Address and spread awareness of API health disparities</a:t>
            </a:r>
          </a:p>
          <a:p>
            <a:endParaRPr lang="en" dirty="0">
              <a:solidFill>
                <a:srgbClr val="000000"/>
              </a:solidFill>
            </a:endParaRPr>
          </a:p>
        </p:txBody>
      </p:sp>
      <p:pic>
        <p:nvPicPr>
          <p:cNvPr id="45" name="Shape 45"/>
          <p:cNvPicPr preferRelativeResize="0"/>
          <p:nvPr/>
        </p:nvPicPr>
        <p:blipFill>
          <a:blip r:embed="rId3"/>
          <a:stretch>
            <a:fillRect/>
          </a:stretch>
        </p:blipFill>
        <p:spPr>
          <a:xfrm>
            <a:off x="4593198" y="1243600"/>
            <a:ext cx="4385425" cy="3459524"/>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99232"/>
            <a:ext cx="8229600" cy="857250"/>
          </a:xfrm>
        </p:spPr>
        <p:txBody>
          <a:bodyPr/>
          <a:lstStyle/>
          <a:p>
            <a:r>
              <a:rPr lang="en" dirty="0"/>
              <a:t>API Health </a:t>
            </a:r>
            <a:r>
              <a:rPr lang="en" dirty="0" smtClean="0"/>
              <a:t>Disparit</a:t>
            </a:r>
            <a:r>
              <a:rPr lang="en-US" dirty="0" err="1" smtClean="0"/>
              <a:t>ies</a:t>
            </a:r>
            <a:endParaRPr lang="en-US" dirty="0"/>
          </a:p>
        </p:txBody>
      </p:sp>
    </p:spTree>
    <p:extLst>
      <p:ext uri="{BB962C8B-B14F-4D97-AF65-F5344CB8AC3E}">
        <p14:creationId xmlns:p14="http://schemas.microsoft.com/office/powerpoint/2010/main" val="386120330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Hepatitis B Virus (HBV)</a:t>
            </a:r>
            <a:endParaRPr lang="en-US" dirty="0"/>
          </a:p>
        </p:txBody>
      </p:sp>
      <p:sp>
        <p:nvSpPr>
          <p:cNvPr id="3" name="Text Placeholder 2"/>
          <p:cNvSpPr>
            <a:spLocks noGrp="1"/>
          </p:cNvSpPr>
          <p:nvPr>
            <p:ph type="body" idx="1"/>
          </p:nvPr>
        </p:nvSpPr>
        <p:spPr/>
        <p:txBody>
          <a:bodyPr/>
          <a:lstStyle/>
          <a:p>
            <a:pPr>
              <a:spcBef>
                <a:spcPts val="200"/>
              </a:spcBef>
            </a:pPr>
            <a:r>
              <a:rPr lang="en-US" dirty="0" smtClean="0">
                <a:solidFill>
                  <a:srgbClr val="000000"/>
                </a:solidFill>
              </a:rPr>
              <a:t>HBV </a:t>
            </a:r>
            <a:r>
              <a:rPr lang="en" dirty="0" smtClean="0">
                <a:solidFill>
                  <a:srgbClr val="000000"/>
                </a:solidFill>
              </a:rPr>
              <a:t>a</a:t>
            </a:r>
            <a:r>
              <a:rPr lang="en-US" dirty="0" err="1">
                <a:solidFill>
                  <a:srgbClr val="000000"/>
                </a:solidFill>
              </a:rPr>
              <a:t>ffects</a:t>
            </a:r>
            <a:r>
              <a:rPr lang="en-US" dirty="0">
                <a:solidFill>
                  <a:srgbClr val="000000"/>
                </a:solidFill>
              </a:rPr>
              <a:t> </a:t>
            </a:r>
            <a:r>
              <a:rPr lang="en" dirty="0">
                <a:solidFill>
                  <a:srgbClr val="000000"/>
                </a:solidFill>
              </a:rPr>
              <a:t>1/10 Asians and </a:t>
            </a:r>
            <a:r>
              <a:rPr lang="en-US" dirty="0">
                <a:solidFill>
                  <a:srgbClr val="000000"/>
                </a:solidFill>
              </a:rPr>
              <a:t>is </a:t>
            </a:r>
            <a:r>
              <a:rPr lang="en" dirty="0">
                <a:solidFill>
                  <a:srgbClr val="000000"/>
                </a:solidFill>
              </a:rPr>
              <a:t>a direct cause of liver cancer. </a:t>
            </a:r>
            <a:endParaRPr lang="en-US" dirty="0">
              <a:solidFill>
                <a:srgbClr val="000000"/>
              </a:solidFill>
            </a:endParaRPr>
          </a:p>
          <a:p>
            <a:pPr>
              <a:spcBef>
                <a:spcPts val="200"/>
              </a:spcBef>
            </a:pPr>
            <a:r>
              <a:rPr lang="en-US" dirty="0">
                <a:solidFill>
                  <a:srgbClr val="000000"/>
                </a:solidFill>
              </a:rPr>
              <a:t>Vietnamese have the highest incidence rate</a:t>
            </a:r>
          </a:p>
          <a:p>
            <a:endParaRPr lang="en-US" dirty="0">
              <a:solidFill>
                <a:srgbClr val="000000"/>
              </a:solidFill>
            </a:endParaRPr>
          </a:p>
        </p:txBody>
      </p:sp>
      <p:pic>
        <p:nvPicPr>
          <p:cNvPr id="4" name="Shape 59"/>
          <p:cNvPicPr preferRelativeResize="0"/>
          <p:nvPr/>
        </p:nvPicPr>
        <p:blipFill>
          <a:blip r:embed="rId3"/>
          <a:stretch>
            <a:fillRect/>
          </a:stretch>
        </p:blipFill>
        <p:spPr>
          <a:xfrm>
            <a:off x="2602128" y="2555007"/>
            <a:ext cx="4214798" cy="2370823"/>
          </a:xfrm>
          <a:prstGeom prst="rect">
            <a:avLst/>
          </a:prstGeom>
          <a:noFill/>
          <a:ln>
            <a:noFill/>
          </a:ln>
        </p:spPr>
      </p:pic>
    </p:spTree>
    <p:extLst>
      <p:ext uri="{BB962C8B-B14F-4D97-AF65-F5344CB8AC3E}">
        <p14:creationId xmlns:p14="http://schemas.microsoft.com/office/powerpoint/2010/main" val="350372607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Cancer</a:t>
            </a:r>
            <a:endParaRPr lang="en-US" dirty="0"/>
          </a:p>
        </p:txBody>
      </p:sp>
      <p:sp>
        <p:nvSpPr>
          <p:cNvPr id="3" name="Text Placeholder 2"/>
          <p:cNvSpPr>
            <a:spLocks noGrp="1"/>
          </p:cNvSpPr>
          <p:nvPr>
            <p:ph type="body" idx="1"/>
          </p:nvPr>
        </p:nvSpPr>
        <p:spPr>
          <a:xfrm>
            <a:off x="457200" y="1200150"/>
            <a:ext cx="4771687" cy="3725680"/>
          </a:xfrm>
        </p:spPr>
        <p:txBody>
          <a:bodyPr/>
          <a:lstStyle/>
          <a:p>
            <a:r>
              <a:rPr lang="en-US" dirty="0" smtClean="0">
                <a:solidFill>
                  <a:srgbClr val="000000"/>
                </a:solidFill>
              </a:rPr>
              <a:t>After lung cancer, colorectal cancer is most common for APIs</a:t>
            </a:r>
          </a:p>
          <a:p>
            <a:r>
              <a:rPr lang="en-US" dirty="0" smtClean="0">
                <a:solidFill>
                  <a:srgbClr val="000000"/>
                </a:solidFill>
              </a:rPr>
              <a:t>Breast cancer is one of the leading causes of death in Asian women. </a:t>
            </a:r>
            <a:endParaRPr lang="en-US" dirty="0">
              <a:solidFill>
                <a:srgbClr val="000000"/>
              </a:solidFill>
            </a:endParaRPr>
          </a:p>
        </p:txBody>
      </p:sp>
      <p:pic>
        <p:nvPicPr>
          <p:cNvPr id="4" name="Picture 3"/>
          <p:cNvPicPr>
            <a:picLocks noChangeAspect="1"/>
          </p:cNvPicPr>
          <p:nvPr/>
        </p:nvPicPr>
        <p:blipFill>
          <a:blip r:embed="rId3"/>
          <a:stretch>
            <a:fillRect/>
          </a:stretch>
        </p:blipFill>
        <p:spPr>
          <a:xfrm>
            <a:off x="5411695" y="1200150"/>
            <a:ext cx="3354391" cy="3354391"/>
          </a:xfrm>
          <a:prstGeom prst="rect">
            <a:avLst/>
          </a:prstGeom>
        </p:spPr>
      </p:pic>
    </p:spTree>
    <p:extLst>
      <p:ext uri="{BB962C8B-B14F-4D97-AF65-F5344CB8AC3E}">
        <p14:creationId xmlns:p14="http://schemas.microsoft.com/office/powerpoint/2010/main" val="19917756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Tuberculosis</a:t>
            </a:r>
            <a:endParaRPr lang="en-US" dirty="0"/>
          </a:p>
        </p:txBody>
      </p:sp>
      <p:sp>
        <p:nvSpPr>
          <p:cNvPr id="3" name="Text Placeholder 2"/>
          <p:cNvSpPr>
            <a:spLocks noGrp="1"/>
          </p:cNvSpPr>
          <p:nvPr>
            <p:ph type="body" idx="1"/>
          </p:nvPr>
        </p:nvSpPr>
        <p:spPr>
          <a:xfrm>
            <a:off x="457200" y="1200150"/>
            <a:ext cx="3651166" cy="3725680"/>
          </a:xfrm>
        </p:spPr>
        <p:txBody>
          <a:bodyPr/>
          <a:lstStyle/>
          <a:p>
            <a:r>
              <a:rPr lang="en" dirty="0">
                <a:solidFill>
                  <a:srgbClr val="000000"/>
                </a:solidFill>
              </a:rPr>
              <a:t>API community </a:t>
            </a:r>
            <a:r>
              <a:rPr lang="en-US" dirty="0" smtClean="0">
                <a:solidFill>
                  <a:srgbClr val="000000"/>
                </a:solidFill>
              </a:rPr>
              <a:t>has </a:t>
            </a:r>
            <a:r>
              <a:rPr lang="en" dirty="0" smtClean="0">
                <a:solidFill>
                  <a:srgbClr val="000000"/>
                </a:solidFill>
              </a:rPr>
              <a:t>the </a:t>
            </a:r>
            <a:r>
              <a:rPr lang="en" dirty="0">
                <a:solidFill>
                  <a:srgbClr val="000000"/>
                </a:solidFill>
              </a:rPr>
              <a:t>highest rate of tuberculosis of any racial or ethnic population. </a:t>
            </a:r>
            <a:endParaRPr lang="en-US" dirty="0" smtClean="0">
              <a:solidFill>
                <a:srgbClr val="000000"/>
              </a:solidFill>
            </a:endParaRPr>
          </a:p>
          <a:p>
            <a:r>
              <a:rPr lang="en-US" dirty="0" smtClean="0">
                <a:solidFill>
                  <a:srgbClr val="000000"/>
                </a:solidFill>
              </a:rPr>
              <a:t>Asia alone accounts for </a:t>
            </a:r>
            <a:r>
              <a:rPr lang="en-US" b="1" dirty="0" smtClean="0">
                <a:solidFill>
                  <a:srgbClr val="000000"/>
                </a:solidFill>
              </a:rPr>
              <a:t>60%</a:t>
            </a:r>
            <a:r>
              <a:rPr lang="en-US" dirty="0" smtClean="0">
                <a:solidFill>
                  <a:srgbClr val="000000"/>
                </a:solidFill>
              </a:rPr>
              <a:t> of </a:t>
            </a:r>
            <a:r>
              <a:rPr lang="en" dirty="0" smtClean="0">
                <a:solidFill>
                  <a:srgbClr val="000000"/>
                </a:solidFill>
              </a:rPr>
              <a:t>new </a:t>
            </a:r>
            <a:r>
              <a:rPr lang="en" dirty="0">
                <a:solidFill>
                  <a:srgbClr val="000000"/>
                </a:solidFill>
              </a:rPr>
              <a:t>cases </a:t>
            </a:r>
            <a:r>
              <a:rPr lang="en" dirty="0" smtClean="0">
                <a:solidFill>
                  <a:srgbClr val="000000"/>
                </a:solidFill>
              </a:rPr>
              <a:t>globally</a:t>
            </a:r>
            <a:endParaRPr lang="en-US" dirty="0">
              <a:solidFill>
                <a:srgbClr val="000000"/>
              </a:solidFill>
            </a:endParaRPr>
          </a:p>
        </p:txBody>
      </p:sp>
      <p:pic>
        <p:nvPicPr>
          <p:cNvPr id="5" name="Picture 4"/>
          <p:cNvPicPr>
            <a:picLocks noChangeAspect="1"/>
          </p:cNvPicPr>
          <p:nvPr/>
        </p:nvPicPr>
        <p:blipFill>
          <a:blip r:embed="rId3"/>
          <a:stretch>
            <a:fillRect/>
          </a:stretch>
        </p:blipFill>
        <p:spPr>
          <a:xfrm>
            <a:off x="3959011" y="1200150"/>
            <a:ext cx="3141631" cy="2350613"/>
          </a:xfrm>
          <a:prstGeom prst="rect">
            <a:avLst/>
          </a:prstGeom>
        </p:spPr>
      </p:pic>
      <p:pic>
        <p:nvPicPr>
          <p:cNvPr id="4" name="Shape 79"/>
          <p:cNvPicPr preferRelativeResize="0"/>
          <p:nvPr/>
        </p:nvPicPr>
        <p:blipFill>
          <a:blip r:embed="rId4"/>
          <a:stretch>
            <a:fillRect/>
          </a:stretch>
        </p:blipFill>
        <p:spPr>
          <a:xfrm rot="1073932">
            <a:off x="6033070" y="2703436"/>
            <a:ext cx="3110929" cy="2415902"/>
          </a:xfrm>
          <a:prstGeom prst="rect">
            <a:avLst/>
          </a:prstGeom>
          <a:noFill/>
          <a:ln>
            <a:noFill/>
          </a:ln>
        </p:spPr>
      </p:pic>
    </p:spTree>
    <p:extLst>
      <p:ext uri="{BB962C8B-B14F-4D97-AF65-F5344CB8AC3E}">
        <p14:creationId xmlns:p14="http://schemas.microsoft.com/office/powerpoint/2010/main" val="108841582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Bone Marrow Registry</a:t>
            </a:r>
            <a:endParaRPr lang="en-US" dirty="0"/>
          </a:p>
        </p:txBody>
      </p:sp>
      <p:sp>
        <p:nvSpPr>
          <p:cNvPr id="3" name="Text Placeholder 2"/>
          <p:cNvSpPr>
            <a:spLocks noGrp="1"/>
          </p:cNvSpPr>
          <p:nvPr>
            <p:ph type="body" idx="1"/>
          </p:nvPr>
        </p:nvSpPr>
        <p:spPr/>
        <p:txBody>
          <a:bodyPr/>
          <a:lstStyle/>
          <a:p>
            <a:r>
              <a:rPr lang="en-US" dirty="0" smtClean="0">
                <a:solidFill>
                  <a:srgbClr val="000000"/>
                </a:solidFill>
              </a:rPr>
              <a:t>~10% </a:t>
            </a:r>
            <a:r>
              <a:rPr lang="en" dirty="0">
                <a:solidFill>
                  <a:srgbClr val="222222"/>
                </a:solidFill>
              </a:rPr>
              <a:t>of Asian American donors make up the National Bone Marrow registry</a:t>
            </a:r>
            <a:r>
              <a:rPr lang="en-US" dirty="0" smtClean="0"/>
              <a:t> </a:t>
            </a:r>
            <a:endParaRPr lang="en-US" dirty="0"/>
          </a:p>
        </p:txBody>
      </p:sp>
      <p:pic>
        <p:nvPicPr>
          <p:cNvPr id="4" name="Shape 86"/>
          <p:cNvPicPr preferRelativeResize="0"/>
          <p:nvPr/>
        </p:nvPicPr>
        <p:blipFill>
          <a:blip r:embed="rId3"/>
          <a:stretch>
            <a:fillRect/>
          </a:stretch>
        </p:blipFill>
        <p:spPr>
          <a:xfrm>
            <a:off x="2736146" y="2117483"/>
            <a:ext cx="3629025" cy="2952750"/>
          </a:xfrm>
          <a:prstGeom prst="rect">
            <a:avLst/>
          </a:prstGeom>
          <a:noFill/>
          <a:ln>
            <a:noFill/>
          </a:ln>
        </p:spPr>
      </p:pic>
    </p:spTree>
    <p:extLst>
      <p:ext uri="{BB962C8B-B14F-4D97-AF65-F5344CB8AC3E}">
        <p14:creationId xmlns:p14="http://schemas.microsoft.com/office/powerpoint/2010/main" val="2126908916"/>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Custom 12">
      <a:dk1>
        <a:sysClr val="windowText" lastClr="000000"/>
      </a:dk1>
      <a:lt1>
        <a:sysClr val="window" lastClr="FFFFFF"/>
      </a:lt1>
      <a:dk2>
        <a:srgbClr val="F6E3E6"/>
      </a:dk2>
      <a:lt2>
        <a:srgbClr val="F4E2E9"/>
      </a:lt2>
      <a:accent1>
        <a:srgbClr val="9F1200"/>
      </a:accent1>
      <a:accent2>
        <a:srgbClr val="580008"/>
      </a:accent2>
      <a:accent3>
        <a:srgbClr val="E2751D"/>
      </a:accent3>
      <a:accent4>
        <a:srgbClr val="FFB400"/>
      </a:accent4>
      <a:accent5>
        <a:srgbClr val="7EB606"/>
      </a:accent5>
      <a:accent6>
        <a:srgbClr val="C00000"/>
      </a:accent6>
      <a:hlink>
        <a:srgbClr val="7030A0"/>
      </a:hlink>
      <a:folHlink>
        <a:srgbClr val="94010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432</TotalTime>
  <Words>1501</Words>
  <Application>Microsoft Macintosh PowerPoint</Application>
  <PresentationFormat>On-screen Show (16:9)</PresentationFormat>
  <Paragraphs>133</Paragraphs>
  <Slides>25</Slides>
  <Notes>18</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Breeze</vt:lpstr>
      <vt:lpstr>PowerPoint Presentation</vt:lpstr>
      <vt:lpstr>WHO WE ARE</vt:lpstr>
      <vt:lpstr>What is                        ? </vt:lpstr>
      <vt:lpstr>Our Mission</vt:lpstr>
      <vt:lpstr>API Health Disparities</vt:lpstr>
      <vt:lpstr>Hepatitis B Virus (HBV)</vt:lpstr>
      <vt:lpstr>Cancer</vt:lpstr>
      <vt:lpstr>Tuberculosis</vt:lpstr>
      <vt:lpstr>Bone Marrow Registry</vt:lpstr>
      <vt:lpstr>Depression in API Students</vt:lpstr>
      <vt:lpstr>Our Teams</vt:lpstr>
      <vt:lpstr>Our Teams</vt:lpstr>
      <vt:lpstr>Publicity and Outreach</vt:lpstr>
      <vt:lpstr>Events Management &amp; Coordination</vt:lpstr>
      <vt:lpstr>Program Development</vt:lpstr>
      <vt:lpstr>What We Do:</vt:lpstr>
      <vt:lpstr>Spring Quarter Events</vt:lpstr>
      <vt:lpstr>Events for Spring Quarter</vt:lpstr>
      <vt:lpstr>Anatomy Lab Tour Event</vt:lpstr>
      <vt:lpstr>New Partnerships</vt:lpstr>
      <vt:lpstr>Poll Questions</vt:lpstr>
      <vt:lpstr> What’s your general interest in APAMSA?</vt:lpstr>
      <vt:lpstr>What sort of events are you most interested in seeing us host?</vt:lpstr>
      <vt:lpstr>What initiatives are you most interested in pursuing with APAMSA?</vt:lpstr>
      <vt:lpstr>Get Involved!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Stanford Pre-Medical Asian Pacific American Medical Student Association (APAMSA)</dc:title>
  <cp:lastModifiedBy>Spencer Chang</cp:lastModifiedBy>
  <cp:revision>24</cp:revision>
  <dcterms:modified xsi:type="dcterms:W3CDTF">2014-04-16T23:05:04Z</dcterms:modified>
</cp:coreProperties>
</file>